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png" ContentType="image/png"/>
  <Default Extension="wmf" ContentType="image/x-w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481" r:id="rId5"/>
    <p:sldMasterId id="2147493495" r:id="rId6"/>
    <p:sldMasterId id="2147493509" r:id="rId7"/>
  </p:sldMasterIdLst>
  <p:notesMasterIdLst>
    <p:notesMasterId r:id="rId69"/>
  </p:notesMasterIdLst>
  <p:handoutMasterIdLst>
    <p:handoutMasterId r:id="rId70"/>
  </p:handoutMasterIdLst>
  <p:sldIdLst>
    <p:sldId id="330" r:id="rId8"/>
    <p:sldId id="468" r:id="rId9"/>
    <p:sldId id="301" r:id="rId10"/>
    <p:sldId id="471" r:id="rId11"/>
    <p:sldId id="479" r:id="rId12"/>
    <p:sldId id="485" r:id="rId13"/>
    <p:sldId id="472" r:id="rId14"/>
    <p:sldId id="478" r:id="rId15"/>
    <p:sldId id="480" r:id="rId16"/>
    <p:sldId id="481" r:id="rId17"/>
    <p:sldId id="482" r:id="rId18"/>
    <p:sldId id="486" r:id="rId19"/>
    <p:sldId id="487" r:id="rId20"/>
    <p:sldId id="488" r:id="rId21"/>
    <p:sldId id="489" r:id="rId22"/>
    <p:sldId id="490" r:id="rId23"/>
    <p:sldId id="491" r:id="rId24"/>
    <p:sldId id="499" r:id="rId25"/>
    <p:sldId id="492" r:id="rId26"/>
    <p:sldId id="498" r:id="rId27"/>
    <p:sldId id="494" r:id="rId28"/>
    <p:sldId id="495" r:id="rId29"/>
    <p:sldId id="496" r:id="rId30"/>
    <p:sldId id="500" r:id="rId31"/>
    <p:sldId id="497" r:id="rId32"/>
    <p:sldId id="501" r:id="rId33"/>
    <p:sldId id="531" r:id="rId34"/>
    <p:sldId id="525" r:id="rId35"/>
    <p:sldId id="529" r:id="rId36"/>
    <p:sldId id="526" r:id="rId37"/>
    <p:sldId id="527" r:id="rId38"/>
    <p:sldId id="528" r:id="rId39"/>
    <p:sldId id="530" r:id="rId40"/>
    <p:sldId id="503" r:id="rId41"/>
    <p:sldId id="504" r:id="rId42"/>
    <p:sldId id="505" r:id="rId43"/>
    <p:sldId id="506" r:id="rId44"/>
    <p:sldId id="507" r:id="rId45"/>
    <p:sldId id="508" r:id="rId46"/>
    <p:sldId id="509" r:id="rId47"/>
    <p:sldId id="510" r:id="rId48"/>
    <p:sldId id="511" r:id="rId49"/>
    <p:sldId id="536" r:id="rId50"/>
    <p:sldId id="537" r:id="rId51"/>
    <p:sldId id="512" r:id="rId52"/>
    <p:sldId id="513" r:id="rId53"/>
    <p:sldId id="514" r:id="rId54"/>
    <p:sldId id="538" r:id="rId55"/>
    <p:sldId id="539" r:id="rId56"/>
    <p:sldId id="515" r:id="rId57"/>
    <p:sldId id="516" r:id="rId58"/>
    <p:sldId id="524" r:id="rId59"/>
    <p:sldId id="519" r:id="rId60"/>
    <p:sldId id="532" r:id="rId61"/>
    <p:sldId id="533" r:id="rId62"/>
    <p:sldId id="534" r:id="rId63"/>
    <p:sldId id="535" r:id="rId64"/>
    <p:sldId id="520" r:id="rId65"/>
    <p:sldId id="521" r:id="rId66"/>
    <p:sldId id="522" r:id="rId67"/>
    <p:sldId id="523" r:id="rId6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77"/>
    <p:restoredTop sz="94675"/>
  </p:normalViewPr>
  <p:slideViewPr>
    <p:cSldViewPr snapToObjects="1">
      <p:cViewPr>
        <p:scale>
          <a:sx n="152" d="100"/>
          <a:sy n="152" d="100"/>
        </p:scale>
        <p:origin x="80" y="64"/>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notesMaster" Target="notesMasters/notesMaster1.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 Target="slides/slide1.xml"/><Relationship Id="rId9" Type="http://schemas.openxmlformats.org/officeDocument/2006/relationships/slide" Target="slides/slide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70" Type="http://schemas.openxmlformats.org/officeDocument/2006/relationships/handoutMaster" Target="handoutMasters/handoutMaster1.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10/24/18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10/24/18</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36867"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p>
            <a:pPr algn="r" defTabSz="914400" eaLnBrk="0" hangingPunct="0"/>
            <a:r>
              <a:rPr lang="en-US" altLang="en-US" sz="1000" i="1" smtClean="0">
                <a:solidFill>
                  <a:srgbClr val="000000"/>
                </a:solidFill>
                <a:latin typeface="Times New Roman" charset="0"/>
                <a:ea typeface=""/>
              </a:rPr>
              <a:t>9</a:t>
            </a:r>
          </a:p>
        </p:txBody>
      </p:sp>
      <p:sp>
        <p:nvSpPr>
          <p:cNvPr id="36868"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36869"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36870" name="Rectangle 6"/>
          <p:cNvSpPr>
            <a:spLocks noGrp="1" noRot="1" noChangeAspect="1" noChangeArrowheads="1" noTextEdit="1"/>
          </p:cNvSpPr>
          <p:nvPr>
            <p:ph type="sldImg"/>
          </p:nvPr>
        </p:nvSpPr>
        <p:spPr>
          <a:xfrm>
            <a:off x="393700" y="692150"/>
            <a:ext cx="6070600" cy="3416300"/>
          </a:xfrm>
          <a:ln cap="flat"/>
        </p:spPr>
      </p:sp>
      <p:sp>
        <p:nvSpPr>
          <p:cNvPr id="36871"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972762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38915"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p>
            <a:pPr algn="r" defTabSz="914400" eaLnBrk="0" hangingPunct="0"/>
            <a:r>
              <a:rPr lang="en-US" altLang="en-US" sz="1000" i="1" smtClean="0">
                <a:solidFill>
                  <a:srgbClr val="000000"/>
                </a:solidFill>
                <a:latin typeface="Times New Roman" charset="0"/>
                <a:ea typeface=""/>
              </a:rPr>
              <a:t>10</a:t>
            </a:r>
          </a:p>
        </p:txBody>
      </p:sp>
      <p:sp>
        <p:nvSpPr>
          <p:cNvPr id="38916"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38917"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38918" name="Rectangle 6"/>
          <p:cNvSpPr>
            <a:spLocks noGrp="1" noRot="1" noChangeAspect="1" noChangeArrowheads="1" noTextEdit="1"/>
          </p:cNvSpPr>
          <p:nvPr>
            <p:ph type="sldImg"/>
          </p:nvPr>
        </p:nvSpPr>
        <p:spPr>
          <a:xfrm>
            <a:off x="393700" y="692150"/>
            <a:ext cx="6070600" cy="3416300"/>
          </a:xfrm>
          <a:ln cap="flat"/>
        </p:spPr>
      </p:sp>
      <p:sp>
        <p:nvSpPr>
          <p:cNvPr id="38919"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0163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40963"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p>
            <a:pPr algn="r" defTabSz="914400" eaLnBrk="0" hangingPunct="0"/>
            <a:r>
              <a:rPr lang="en-US" altLang="en-US" sz="1000" i="1" smtClean="0">
                <a:solidFill>
                  <a:srgbClr val="000000"/>
                </a:solidFill>
                <a:latin typeface="Times New Roman" charset="0"/>
                <a:ea typeface=""/>
              </a:rPr>
              <a:t>11</a:t>
            </a:r>
          </a:p>
        </p:txBody>
      </p:sp>
      <p:sp>
        <p:nvSpPr>
          <p:cNvPr id="40964"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40965"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40966" name="Rectangle 6"/>
          <p:cNvSpPr>
            <a:spLocks noGrp="1" noRot="1" noChangeAspect="1" noChangeArrowheads="1" noTextEdit="1"/>
          </p:cNvSpPr>
          <p:nvPr>
            <p:ph type="sldImg"/>
          </p:nvPr>
        </p:nvSpPr>
        <p:spPr>
          <a:xfrm>
            <a:off x="393700" y="692150"/>
            <a:ext cx="6070600" cy="3416300"/>
          </a:xfrm>
          <a:ln cap="flat"/>
        </p:spPr>
      </p:sp>
      <p:sp>
        <p:nvSpPr>
          <p:cNvPr id="40967"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548487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43011"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p>
            <a:pPr algn="r" defTabSz="914400" eaLnBrk="0" hangingPunct="0"/>
            <a:r>
              <a:rPr lang="en-US" altLang="en-US" sz="1000" i="1" smtClean="0">
                <a:solidFill>
                  <a:srgbClr val="000000"/>
                </a:solidFill>
                <a:latin typeface="Times New Roman" charset="0"/>
                <a:ea typeface=""/>
              </a:rPr>
              <a:t>12</a:t>
            </a:r>
          </a:p>
        </p:txBody>
      </p:sp>
      <p:sp>
        <p:nvSpPr>
          <p:cNvPr id="43012"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43013"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43014" name="Rectangle 6"/>
          <p:cNvSpPr>
            <a:spLocks noGrp="1" noRot="1" noChangeAspect="1" noChangeArrowheads="1" noTextEdit="1"/>
          </p:cNvSpPr>
          <p:nvPr>
            <p:ph type="sldImg"/>
          </p:nvPr>
        </p:nvSpPr>
        <p:spPr>
          <a:xfrm>
            <a:off x="393700" y="692150"/>
            <a:ext cx="6070600" cy="3416300"/>
          </a:xfrm>
          <a:ln cap="flat"/>
        </p:spPr>
      </p:sp>
      <p:sp>
        <p:nvSpPr>
          <p:cNvPr id="43015"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294949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52</a:t>
            </a:fld>
            <a:endParaRPr lang="en-US" altLang="en-US"/>
          </a:p>
        </p:txBody>
      </p:sp>
    </p:spTree>
    <p:extLst>
      <p:ext uri="{BB962C8B-B14F-4D97-AF65-F5344CB8AC3E}">
        <p14:creationId xmlns:p14="http://schemas.microsoft.com/office/powerpoint/2010/main" val="364840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28675"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p>
            <a:pPr algn="r" defTabSz="914400" eaLnBrk="0" hangingPunct="0"/>
            <a:r>
              <a:rPr lang="en-US" altLang="en-US" sz="1000" i="1" smtClean="0">
                <a:solidFill>
                  <a:srgbClr val="000000"/>
                </a:solidFill>
                <a:latin typeface="Times New Roman" charset="0"/>
                <a:ea typeface=""/>
              </a:rPr>
              <a:t>5</a:t>
            </a:r>
          </a:p>
        </p:txBody>
      </p:sp>
      <p:sp>
        <p:nvSpPr>
          <p:cNvPr id="28676"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28677"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hangingPunct="0"/>
            <a:endParaRPr lang="en-US" sz="2400" smtClean="0">
              <a:solidFill>
                <a:srgbClr val="000000"/>
              </a:solidFill>
              <a:latin typeface="Times New Roman" charset="0"/>
              <a:ea typeface=""/>
            </a:endParaRPr>
          </a:p>
        </p:txBody>
      </p:sp>
      <p:sp>
        <p:nvSpPr>
          <p:cNvPr id="28678" name="Rectangle 6"/>
          <p:cNvSpPr>
            <a:spLocks noGrp="1" noRot="1" noChangeAspect="1" noChangeArrowheads="1" noTextEdit="1"/>
          </p:cNvSpPr>
          <p:nvPr>
            <p:ph type="sldImg"/>
          </p:nvPr>
        </p:nvSpPr>
        <p:spPr>
          <a:xfrm>
            <a:off x="393700" y="692150"/>
            <a:ext cx="6070600" cy="3416300"/>
          </a:xfrm>
          <a:ln cap="flat"/>
        </p:spPr>
      </p:sp>
      <p:sp>
        <p:nvSpPr>
          <p:cNvPr id="28679"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540485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23"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p>
            <a:pPr algn="r"/>
            <a:r>
              <a:rPr lang="en-US" altLang="en-US" sz="1000" i="1"/>
              <a:t>6</a:t>
            </a:r>
          </a:p>
        </p:txBody>
      </p:sp>
      <p:sp>
        <p:nvSpPr>
          <p:cNvPr id="30724"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25"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26" name="Rectangle 6"/>
          <p:cNvSpPr>
            <a:spLocks noGrp="1" noRot="1" noChangeAspect="1" noChangeArrowheads="1" noTextEdit="1"/>
          </p:cNvSpPr>
          <p:nvPr>
            <p:ph type="sldImg"/>
          </p:nvPr>
        </p:nvSpPr>
        <p:spPr>
          <a:xfrm>
            <a:off x="393700" y="692150"/>
            <a:ext cx="6070600" cy="3416300"/>
          </a:xfrm>
          <a:ln cap="flat"/>
        </p:spPr>
      </p:sp>
      <p:sp>
        <p:nvSpPr>
          <p:cNvPr id="30727"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938161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771"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p>
            <a:pPr algn="r"/>
            <a:r>
              <a:rPr lang="en-US" altLang="en-US" sz="1000" i="1"/>
              <a:t>7</a:t>
            </a:r>
          </a:p>
        </p:txBody>
      </p:sp>
      <p:sp>
        <p:nvSpPr>
          <p:cNvPr id="32772"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773"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774" name="Rectangle 6"/>
          <p:cNvSpPr>
            <a:spLocks noGrp="1" noRot="1" noChangeAspect="1" noChangeArrowheads="1" noTextEdit="1"/>
          </p:cNvSpPr>
          <p:nvPr>
            <p:ph type="sldImg"/>
          </p:nvPr>
        </p:nvSpPr>
        <p:spPr>
          <a:xfrm>
            <a:off x="393700" y="692150"/>
            <a:ext cx="6070600" cy="3416300"/>
          </a:xfrm>
          <a:ln cap="flat"/>
        </p:spPr>
      </p:sp>
      <p:sp>
        <p:nvSpPr>
          <p:cNvPr id="32775"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518595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819"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p>
            <a:pPr algn="r"/>
            <a:r>
              <a:rPr lang="en-US" altLang="en-US" sz="1000" i="1"/>
              <a:t>8</a:t>
            </a:r>
          </a:p>
        </p:txBody>
      </p:sp>
      <p:sp>
        <p:nvSpPr>
          <p:cNvPr id="34820"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821"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822" name="Rectangle 6"/>
          <p:cNvSpPr>
            <a:spLocks noGrp="1" noRot="1" noChangeAspect="1" noChangeArrowheads="1" noTextEdit="1"/>
          </p:cNvSpPr>
          <p:nvPr>
            <p:ph type="sldImg"/>
          </p:nvPr>
        </p:nvSpPr>
        <p:spPr>
          <a:xfrm>
            <a:off x="393700" y="692150"/>
            <a:ext cx="6070600" cy="3416300"/>
          </a:xfrm>
          <a:ln cap="flat"/>
        </p:spPr>
      </p:sp>
      <p:sp>
        <p:nvSpPr>
          <p:cNvPr id="34823"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291921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3</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4</a:t>
            </a:fld>
            <a:endParaRPr lang="en-US" altLang="en-US"/>
          </a:p>
        </p:txBody>
      </p:sp>
    </p:spTree>
    <p:extLst>
      <p:ext uri="{BB962C8B-B14F-4D97-AF65-F5344CB8AC3E}">
        <p14:creationId xmlns:p14="http://schemas.microsoft.com/office/powerpoint/2010/main" val="2137422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5</a:t>
            </a:fld>
            <a:endParaRPr lang="en-US" altLang="en-US"/>
          </a:p>
        </p:txBody>
      </p:sp>
    </p:spTree>
    <p:extLst>
      <p:ext uri="{BB962C8B-B14F-4D97-AF65-F5344CB8AC3E}">
        <p14:creationId xmlns:p14="http://schemas.microsoft.com/office/powerpoint/2010/main" val="774847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421626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7</a:t>
            </a:fld>
            <a:endParaRPr lang="en-US" altLang="en-US"/>
          </a:p>
        </p:txBody>
      </p:sp>
    </p:spTree>
    <p:extLst>
      <p:ext uri="{BB962C8B-B14F-4D97-AF65-F5344CB8AC3E}">
        <p14:creationId xmlns:p14="http://schemas.microsoft.com/office/powerpoint/2010/main" val="1938181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27</a:t>
            </a:fld>
            <a:endParaRPr lang="en-US" altLang="en-US"/>
          </a:p>
        </p:txBody>
      </p:sp>
    </p:spTree>
    <p:extLst>
      <p:ext uri="{BB962C8B-B14F-4D97-AF65-F5344CB8AC3E}">
        <p14:creationId xmlns:p14="http://schemas.microsoft.com/office/powerpoint/2010/main" val="749674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34</a:t>
            </a:fld>
            <a:endParaRPr lang="en-US" altLang="en-US"/>
          </a:p>
        </p:txBody>
      </p:sp>
    </p:spTree>
    <p:extLst>
      <p:ext uri="{BB962C8B-B14F-4D97-AF65-F5344CB8AC3E}">
        <p14:creationId xmlns:p14="http://schemas.microsoft.com/office/powerpoint/2010/main" val="1503330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smtClean="0">
                <a:solidFill>
                  <a:schemeClr val="bg1"/>
                </a:solidFill>
              </a:rPr>
              <a:t>Click to edit Master title style</a:t>
            </a:r>
            <a:endParaRPr lang="en-US" sz="2800" dirty="0">
              <a:solidFill>
                <a:schemeClr val="bg1"/>
              </a:solidFill>
            </a:endParaRP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838200" y="314325"/>
            <a:ext cx="7772400" cy="8286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Picture Placeholder 3"/>
          <p:cNvSpPr>
            <a:spLocks noGrp="1"/>
          </p:cNvSpPr>
          <p:nvPr>
            <p:ph type="clipArt" sz="half" idx="2"/>
          </p:nvPr>
        </p:nvSpPr>
        <p:spPr>
          <a:xfrm>
            <a:off x="4800600" y="1485900"/>
            <a:ext cx="3810000" cy="3057525"/>
          </a:xfrm>
        </p:spPr>
        <p:txBody>
          <a:bodyPr/>
          <a:lstStyle/>
          <a:p>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838200" y="314325"/>
            <a:ext cx="7772400" cy="82867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838200" y="1485900"/>
            <a:ext cx="7772400" cy="3057525"/>
          </a:xfrm>
        </p:spPr>
        <p:txBody>
          <a:bodyPr/>
          <a:lstStyle/>
          <a:p>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10/24/18</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838200" y="314325"/>
            <a:ext cx="7772400" cy="8286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Picture Placeholder 3"/>
          <p:cNvSpPr>
            <a:spLocks noGrp="1"/>
          </p:cNvSpPr>
          <p:nvPr>
            <p:ph type="clipArt" sz="half" idx="2"/>
          </p:nvPr>
        </p:nvSpPr>
        <p:spPr>
          <a:xfrm>
            <a:off x="4800600" y="1485900"/>
            <a:ext cx="3810000" cy="3057525"/>
          </a:xfrm>
        </p:spPr>
        <p:txBody>
          <a:bodyPr/>
          <a:lstStyle/>
          <a:p>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838200" y="314325"/>
            <a:ext cx="7772400" cy="82867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838200" y="1485900"/>
            <a:ext cx="7772400" cy="3057525"/>
          </a:xfrm>
        </p:spPr>
        <p:txBody>
          <a:bodyPr/>
          <a:lstStyle/>
          <a:p>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10/24/18</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838200" y="314325"/>
            <a:ext cx="7772400" cy="8286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38200" y="1485900"/>
            <a:ext cx="3810000" cy="3057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Picture Placeholder 3"/>
          <p:cNvSpPr>
            <a:spLocks noGrp="1"/>
          </p:cNvSpPr>
          <p:nvPr>
            <p:ph type="clipArt" sz="half" idx="2"/>
          </p:nvPr>
        </p:nvSpPr>
        <p:spPr>
          <a:xfrm>
            <a:off x="4800600" y="1485900"/>
            <a:ext cx="3810000" cy="3057525"/>
          </a:xfrm>
        </p:spPr>
        <p:txBody>
          <a:bodyPr/>
          <a:lstStyle/>
          <a:p>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838200" y="314325"/>
            <a:ext cx="7772400" cy="82867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838200" y="1485900"/>
            <a:ext cx="7772400" cy="3057525"/>
          </a:xfrm>
        </p:spPr>
        <p:txBody>
          <a:body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10/24/18</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10/24/18</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smtClean="0"/>
              <a:t>Click to edit master title</a:t>
            </a:r>
            <a:endParaRPr lang="en-US" dirty="0"/>
          </a:p>
        </p:txBody>
      </p:sp>
    </p:spTree>
    <p:extLst>
      <p:ext uri="{BB962C8B-B14F-4D97-AF65-F5344CB8AC3E}">
        <p14:creationId xmlns:p14="http://schemas.microsoft.com/office/powerpoint/2010/main" val="501074531"/>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smtClean="0"/>
              <a:t>Click to edit master title </a:t>
            </a:r>
            <a:endParaRPr lang="en-US" dirty="0"/>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44850209"/>
      </p:ext>
    </p:extLst>
  </p:cSld>
  <p:clrMapOvr>
    <a:masterClrMapping/>
  </p:clrMapOvr>
  <p:transition spd="med">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theme" Target="../theme/theme2.xml"/><Relationship Id="rId15" Type="http://schemas.openxmlformats.org/officeDocument/2006/relationships/image" Target="../media/image2.wmf"/><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theme" Target="../theme/theme3.xml"/><Relationship Id="rId15" Type="http://schemas.openxmlformats.org/officeDocument/2006/relationships/image" Target="../media/image2.wmf"/><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theme" Target="../theme/theme4.xml"/><Relationship Id="rId15" Type="http://schemas.openxmlformats.org/officeDocument/2006/relationships/image" Target="../media/image2.wmf"/><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a:t>
            </a:r>
            <a:r>
              <a:rPr lang="en-US" altLang="en-US" sz="1050" b="1" dirty="0" smtClean="0">
                <a:solidFill>
                  <a:schemeClr val="bg1"/>
                </a:solidFill>
              </a:rPr>
              <a:t>Introduction to Databases (F18): </a:t>
            </a:r>
            <a:r>
              <a:rPr lang="en-US" altLang="en-US" sz="1050" i="1" dirty="0" smtClean="0">
                <a:solidFill>
                  <a:schemeClr val="bg1"/>
                </a:solidFill>
              </a:rPr>
              <a:t>Lecture 8: Disks, I/O, Indexes</a:t>
            </a:r>
            <a:br>
              <a:rPr lang="en-US" altLang="en-US" sz="1050" i="1" dirty="0" smtClean="0">
                <a:solidFill>
                  <a:schemeClr val="bg1"/>
                </a:solidFill>
              </a:rPr>
            </a:br>
            <a:r>
              <a:rPr lang="de-DE" altLang="en-US" sz="900" i="1" dirty="0" smtClean="0">
                <a:solidFill>
                  <a:schemeClr val="bg1"/>
                </a:solidFill>
              </a:rPr>
              <a:t>© Donald F. Ferguson, 2018</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478" r:id="rId3"/>
    <p:sldLayoutId id="2147493475" r:id="rId4"/>
    <p:sldLayoutId id="2147493476" r:id="rId5"/>
    <p:sldLayoutId id="2147493477" r:id="rId6"/>
    <p:sldLayoutId id="2147493479" r:id="rId7"/>
    <p:sldLayoutId id="2147493480"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3664"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685800" eaLnBrk="0" hangingPunct="0"/>
            <a:r>
              <a:rPr lang="en-US" altLang="en-US" sz="1050" smtClean="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685800" eaLnBrk="0" hangingPunct="0"/>
            <a:fld id="{156BA5FD-209B-EF43-8331-A6CB4E776A08}" type="slidenum">
              <a:rPr lang="en-US" altLang="en-US" sz="1050" smtClean="0">
                <a:solidFill>
                  <a:srgbClr val="005400"/>
                </a:solidFill>
                <a:latin typeface="Book Antiqua" charset="0"/>
                <a:ea typeface=""/>
              </a:rPr>
              <a:pPr algn="r" defTabSz="685800" eaLnBrk="0" hangingPunct="0"/>
              <a:t>‹#›</a:t>
            </a:fld>
            <a:endParaRPr lang="en-US" altLang="en-US" sz="1050" smtClean="0">
              <a:solidFill>
                <a:srgbClr val="005400"/>
              </a:solidFill>
              <a:latin typeface="Book Antiqua" charset="0"/>
              <a:ea typeface=""/>
            </a:endParaRPr>
          </a:p>
        </p:txBody>
      </p:sp>
      <p:pic>
        <p:nvPicPr>
          <p:cNvPr id="1030" name="Picture 6"/>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83500" y="0"/>
            <a:ext cx="1473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54109747"/>
      </p:ext>
    </p:extLst>
  </p:cSld>
  <p:clrMap bg1="lt1" tx1="dk1" bg2="lt2" tx2="dk2" accent1="accent1" accent2="accent2" accent3="accent3" accent4="accent4" accent5="accent5" accent6="accent6" hlink="hlink" folHlink="folHlink"/>
  <p:sldLayoutIdLst>
    <p:sldLayoutId id="2147493482" r:id="rId1"/>
    <p:sldLayoutId id="2147493483" r:id="rId2"/>
    <p:sldLayoutId id="2147493484" r:id="rId3"/>
    <p:sldLayoutId id="2147493485" r:id="rId4"/>
    <p:sldLayoutId id="2147493486" r:id="rId5"/>
    <p:sldLayoutId id="2147493487" r:id="rId6"/>
    <p:sldLayoutId id="2147493488" r:id="rId7"/>
    <p:sldLayoutId id="2147493489" r:id="rId8"/>
    <p:sldLayoutId id="2147493490" r:id="rId9"/>
    <p:sldLayoutId id="2147493491" r:id="rId10"/>
    <p:sldLayoutId id="2147493492" r:id="rId11"/>
    <p:sldLayoutId id="2147493493" r:id="rId12"/>
    <p:sldLayoutId id="2147493494" r:id="rId13"/>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5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3664"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685800" eaLnBrk="0" hangingPunct="0"/>
            <a:r>
              <a:rPr lang="en-US" altLang="en-US" sz="1050" smtClean="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685800" eaLnBrk="0" hangingPunct="0"/>
            <a:fld id="{156BA5FD-209B-EF43-8331-A6CB4E776A08}" type="slidenum">
              <a:rPr lang="en-US" altLang="en-US" sz="1050" smtClean="0">
                <a:solidFill>
                  <a:srgbClr val="005400"/>
                </a:solidFill>
                <a:latin typeface="Book Antiqua" charset="0"/>
                <a:ea typeface=""/>
              </a:rPr>
              <a:pPr algn="r" defTabSz="685800" eaLnBrk="0" hangingPunct="0"/>
              <a:t>‹#›</a:t>
            </a:fld>
            <a:endParaRPr lang="en-US" altLang="en-US" sz="1050" smtClean="0">
              <a:solidFill>
                <a:srgbClr val="005400"/>
              </a:solidFill>
              <a:latin typeface="Book Antiqua" charset="0"/>
              <a:ea typeface=""/>
            </a:endParaRPr>
          </a:p>
        </p:txBody>
      </p:sp>
      <p:pic>
        <p:nvPicPr>
          <p:cNvPr id="1030" name="Picture 6"/>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83500" y="0"/>
            <a:ext cx="1473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880317595"/>
      </p:ext>
    </p:extLst>
  </p:cSld>
  <p:clrMap bg1="lt1" tx1="dk1" bg2="lt2" tx2="dk2" accent1="accent1" accent2="accent2" accent3="accent3" accent4="accent4" accent5="accent5" accent6="accent6" hlink="hlink" folHlink="folHlink"/>
  <p:sldLayoutIdLst>
    <p:sldLayoutId id="2147493496" r:id="rId1"/>
    <p:sldLayoutId id="2147493497" r:id="rId2"/>
    <p:sldLayoutId id="2147493498" r:id="rId3"/>
    <p:sldLayoutId id="2147493499" r:id="rId4"/>
    <p:sldLayoutId id="2147493500" r:id="rId5"/>
    <p:sldLayoutId id="2147493501" r:id="rId6"/>
    <p:sldLayoutId id="2147493502" r:id="rId7"/>
    <p:sldLayoutId id="2147493503" r:id="rId8"/>
    <p:sldLayoutId id="2147493504" r:id="rId9"/>
    <p:sldLayoutId id="2147493505" r:id="rId10"/>
    <p:sldLayoutId id="2147493506" r:id="rId11"/>
    <p:sldLayoutId id="2147493507" r:id="rId12"/>
    <p:sldLayoutId id="2147493508" r:id="rId13"/>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5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3664"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685800" eaLnBrk="0" hangingPunct="0"/>
            <a:r>
              <a:rPr lang="en-US" altLang="en-US" sz="1050" smtClean="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685800" eaLnBrk="0" hangingPunct="0"/>
            <a:fld id="{156BA5FD-209B-EF43-8331-A6CB4E776A08}" type="slidenum">
              <a:rPr lang="en-US" altLang="en-US" sz="1050" smtClean="0">
                <a:solidFill>
                  <a:srgbClr val="005400"/>
                </a:solidFill>
                <a:latin typeface="Book Antiqua" charset="0"/>
                <a:ea typeface=""/>
              </a:rPr>
              <a:pPr algn="r" defTabSz="685800" eaLnBrk="0" hangingPunct="0"/>
              <a:t>‹#›</a:t>
            </a:fld>
            <a:endParaRPr lang="en-US" altLang="en-US" sz="1050" smtClean="0">
              <a:solidFill>
                <a:srgbClr val="005400"/>
              </a:solidFill>
              <a:latin typeface="Book Antiqua" charset="0"/>
              <a:ea typeface=""/>
            </a:endParaRPr>
          </a:p>
        </p:txBody>
      </p:sp>
      <p:pic>
        <p:nvPicPr>
          <p:cNvPr id="1030" name="Picture 6"/>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83500" y="0"/>
            <a:ext cx="1473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139114454"/>
      </p:ext>
    </p:extLst>
  </p:cSld>
  <p:clrMap bg1="lt1" tx1="dk1" bg2="lt2" tx2="dk2" accent1="accent1" accent2="accent2" accent3="accent3" accent4="accent4" accent5="accent5" accent6="accent6" hlink="hlink" folHlink="folHlink"/>
  <p:sldLayoutIdLst>
    <p:sldLayoutId id="2147493510" r:id="rId1"/>
    <p:sldLayoutId id="2147493511" r:id="rId2"/>
    <p:sldLayoutId id="2147493512" r:id="rId3"/>
    <p:sldLayoutId id="2147493513" r:id="rId4"/>
    <p:sldLayoutId id="2147493514" r:id="rId5"/>
    <p:sldLayoutId id="2147493515" r:id="rId6"/>
    <p:sldLayoutId id="2147493516" r:id="rId7"/>
    <p:sldLayoutId id="2147493517" r:id="rId8"/>
    <p:sldLayoutId id="2147493518" r:id="rId9"/>
    <p:sldLayoutId id="2147493519" r:id="rId10"/>
    <p:sldLayoutId id="2147493520" r:id="rId11"/>
    <p:sldLayoutId id="2147493521" r:id="rId12"/>
    <p:sldLayoutId id="2147493522" r:id="rId13"/>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5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1.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 Id="rId5" Type="http://schemas.openxmlformats.org/officeDocument/2006/relationships/hyperlink" Target="https://www.amazon.com/s/ref=dp_byline_sr_book_3?ie=UTF8&amp;text=Jennifer+Widom&amp;search-alias=books&amp;field-author=Jennifer+Widom&amp;sort=relevancerank" TargetMode="External"/><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hyperlink" Target="https://www.amazon.com/s/ref=dp_byline_sr_book_1?ie=UTF8&amp;text=Hector+Garcia-Molina&amp;search-alias=books&amp;field-author=Hector+Garcia-Molina&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6" Type="http://schemas.openxmlformats.org/officeDocument/2006/relationships/hyperlink" Target="https://www.amazon.com/s/ref=dp_byline_sr_book_3?ie=UTF8&amp;text=Jennifer+Widom&amp;search-alias=books&amp;field-author=Jennifer+Widom&amp;sort=relevancerank" TargetMode="External"/><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21.xml.rels><?xml version="1.0" encoding="UTF-8" standalone="yes"?>
<Relationships xmlns="http://schemas.openxmlformats.org/package/2006/relationships"><Relationship Id="rId11" Type="http://schemas.openxmlformats.org/officeDocument/2006/relationships/hyperlink" Target="https://en.wikipedia.org/wiki/Hamming_code" TargetMode="External"/><Relationship Id="rId12" Type="http://schemas.openxmlformats.org/officeDocument/2006/relationships/hyperlink" Target="https://en.wikipedia.org/wiki/RAID_3" TargetMode="External"/><Relationship Id="rId13" Type="http://schemas.openxmlformats.org/officeDocument/2006/relationships/hyperlink" Target="https://en.wikipedia.org/wiki/RAID_4" TargetMode="External"/><Relationship Id="rId14" Type="http://schemas.openxmlformats.org/officeDocument/2006/relationships/hyperlink" Target="https://en.wikipedia.org/wiki/RAID_5" TargetMode="External"/><Relationship Id="rId15" Type="http://schemas.openxmlformats.org/officeDocument/2006/relationships/hyperlink" Target="https://en.wikipedia.org/wiki/RAID_6" TargetMode="External"/><Relationship Id="rId16" Type="http://schemas.openxmlformats.org/officeDocument/2006/relationships/hyperlink" Target="https://en.wikipedia.org/wiki/JBOD" TargetMode="External"/><Relationship Id="rId1" Type="http://schemas.openxmlformats.org/officeDocument/2006/relationships/slideLayout" Target="../slideLayouts/slideLayout8.xml"/><Relationship Id="rId2" Type="http://schemas.openxmlformats.org/officeDocument/2006/relationships/hyperlink" Target="https://en.wikipedia.org/wiki/Storage_virtualization" TargetMode="External"/><Relationship Id="rId3" Type="http://schemas.openxmlformats.org/officeDocument/2006/relationships/hyperlink" Target="https://en.wikipedia.org/wiki/Disk_drive" TargetMode="External"/><Relationship Id="rId4" Type="http://schemas.openxmlformats.org/officeDocument/2006/relationships/hyperlink" Target="https://en.wikipedia.org/wiki/Data_redundancy" TargetMode="External"/><Relationship Id="rId5" Type="http://schemas.openxmlformats.org/officeDocument/2006/relationships/hyperlink" Target="https://en.wikipedia.org/wiki/RAID_0" TargetMode="External"/><Relationship Id="rId6" Type="http://schemas.openxmlformats.org/officeDocument/2006/relationships/hyperlink" Target="https://en.wikipedia.org/wiki/Data_striping" TargetMode="External"/><Relationship Id="rId7" Type="http://schemas.openxmlformats.org/officeDocument/2006/relationships/hyperlink" Target="https://en.wikipedia.org/wiki/Disk_mirroring" TargetMode="External"/><Relationship Id="rId8" Type="http://schemas.openxmlformats.org/officeDocument/2006/relationships/hyperlink" Target="https://en.wikipedia.org/wiki/Parity_bit" TargetMode="External"/><Relationship Id="rId9" Type="http://schemas.openxmlformats.org/officeDocument/2006/relationships/hyperlink" Target="https://en.wikipedia.org/wiki/RAID_1" TargetMode="External"/><Relationship Id="rId10" Type="http://schemas.openxmlformats.org/officeDocument/2006/relationships/hyperlink" Target="https://en.wikipedia.org/wiki/RAID_2" TargetMode="External"/></Relationships>
</file>

<file path=ppt/slides/_rels/slide22.xml.rels><?xml version="1.0" encoding="UTF-8" standalone="yes"?>
<Relationships xmlns="http://schemas.openxmlformats.org/package/2006/relationships"><Relationship Id="rId11" Type="http://schemas.openxmlformats.org/officeDocument/2006/relationships/hyperlink" Target="https://en.wikipedia.org/wiki/Hamming_code" TargetMode="External"/><Relationship Id="rId12" Type="http://schemas.openxmlformats.org/officeDocument/2006/relationships/hyperlink" Target="https://en.wikipedia.org/wiki/RAID_3" TargetMode="External"/><Relationship Id="rId13" Type="http://schemas.openxmlformats.org/officeDocument/2006/relationships/hyperlink" Target="https://en.wikipedia.org/wiki/RAID_4" TargetMode="External"/><Relationship Id="rId14" Type="http://schemas.openxmlformats.org/officeDocument/2006/relationships/hyperlink" Target="https://en.wikipedia.org/wiki/RAID_5" TargetMode="External"/><Relationship Id="rId15" Type="http://schemas.openxmlformats.org/officeDocument/2006/relationships/hyperlink" Target="https://en.wikipedia.org/wiki/RAID_6" TargetMode="External"/><Relationship Id="rId16" Type="http://schemas.openxmlformats.org/officeDocument/2006/relationships/hyperlink" Target="https://en.wikipedia.org/wiki/JBOD" TargetMode="External"/><Relationship Id="rId1" Type="http://schemas.openxmlformats.org/officeDocument/2006/relationships/slideLayout" Target="../slideLayouts/slideLayout8.xml"/><Relationship Id="rId2" Type="http://schemas.openxmlformats.org/officeDocument/2006/relationships/hyperlink" Target="https://en.wikipedia.org/wiki/Storage_virtualization" TargetMode="External"/><Relationship Id="rId3" Type="http://schemas.openxmlformats.org/officeDocument/2006/relationships/hyperlink" Target="https://en.wikipedia.org/wiki/Disk_drive" TargetMode="External"/><Relationship Id="rId4" Type="http://schemas.openxmlformats.org/officeDocument/2006/relationships/hyperlink" Target="https://en.wikipedia.org/wiki/Data_redundancy" TargetMode="External"/><Relationship Id="rId5" Type="http://schemas.openxmlformats.org/officeDocument/2006/relationships/hyperlink" Target="https://en.wikipedia.org/wiki/RAID_0" TargetMode="External"/><Relationship Id="rId6" Type="http://schemas.openxmlformats.org/officeDocument/2006/relationships/hyperlink" Target="https://en.wikipedia.org/wiki/Data_striping" TargetMode="External"/><Relationship Id="rId7" Type="http://schemas.openxmlformats.org/officeDocument/2006/relationships/hyperlink" Target="https://en.wikipedia.org/wiki/Disk_mirroring" TargetMode="External"/><Relationship Id="rId8" Type="http://schemas.openxmlformats.org/officeDocument/2006/relationships/hyperlink" Target="https://en.wikipedia.org/wiki/Parity_bit" TargetMode="External"/><Relationship Id="rId9" Type="http://schemas.openxmlformats.org/officeDocument/2006/relationships/hyperlink" Target="https://en.wikipedia.org/wiki/RAID_1" TargetMode="External"/><Relationship Id="rId10" Type="http://schemas.openxmlformats.org/officeDocument/2006/relationships/hyperlink" Target="https://en.wikipedia.org/wiki/RAID_2"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tiff"/><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5.png"/><Relationship Id="rId5" Type="http://schemas.openxmlformats.org/officeDocument/2006/relationships/image" Target="../media/image6.tiff"/><Relationship Id="rId6" Type="http://schemas.openxmlformats.org/officeDocument/2006/relationships/hyperlink" Target="https://www.amazon.com/s/ref=dp_byline_sr_book_1?ie=UTF8&amp;text=Hector+Garcia-Molina&amp;search-alias=books&amp;field-author=Hector+Garcia-Molina&amp;sort=relevancerank" TargetMode="External"/><Relationship Id="rId7" Type="http://schemas.openxmlformats.org/officeDocument/2006/relationships/hyperlink" Target="https://www.amazon.com/s/ref=dp_byline_sr_book_2?ie=UTF8&amp;text=Jeffrey+D.+Ullman&amp;search-alias=books&amp;field-author=Jeffrey+D.+Ullman&amp;sort=relevancerank" TargetMode="External"/><Relationship Id="rId8" Type="http://schemas.openxmlformats.org/officeDocument/2006/relationships/hyperlink" Target="https://www.amazon.com/s/ref=dp_byline_sr_book_3?ie=UTF8&amp;text=Jennifer+Widom&amp;search-alias=books&amp;field-author=Jennifer+Widom&amp;sort=relevancerank" TargetMode="External"/><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png"/><Relationship Id="rId3" Type="http://schemas.openxmlformats.org/officeDocument/2006/relationships/hyperlink" Target="https://gerardnico.com/wiki/data_storage/ch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Computer_software" TargetMode="External"/><Relationship Id="rId4" Type="http://schemas.openxmlformats.org/officeDocument/2006/relationships/hyperlink" Target="https://en.wikipedia.org/wiki/Internationalization_and_localization#cite_note-SFW-1" TargetMode="External"/><Relationship Id="rId5" Type="http://schemas.openxmlformats.org/officeDocument/2006/relationships/hyperlink" Target="https://en.wikipedia.org/wiki/Locale_(computer_software)" TargetMode="External"/><Relationship Id="rId1" Type="http://schemas.openxmlformats.org/officeDocument/2006/relationships/slideLayout" Target="../slideLayouts/slideLayout8.xml"/><Relationship Id="rId2" Type="http://schemas.openxmlformats.org/officeDocument/2006/relationships/hyperlink" Target="https://en.wikipedia.org/wiki/Computing"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Computer_software" TargetMode="External"/><Relationship Id="rId4" Type="http://schemas.openxmlformats.org/officeDocument/2006/relationships/hyperlink" Target="https://en.wikipedia.org/wiki/Internationalization_and_localization#cite_note-SFW-1" TargetMode="External"/><Relationship Id="rId5" Type="http://schemas.openxmlformats.org/officeDocument/2006/relationships/hyperlink" Target="https://en.wikipedia.org/wiki/Locale_(computer_software)" TargetMode="External"/><Relationship Id="rId1" Type="http://schemas.openxmlformats.org/officeDocument/2006/relationships/slideLayout" Target="../slideLayouts/slideLayout8.xml"/><Relationship Id="rId2" Type="http://schemas.openxmlformats.org/officeDocument/2006/relationships/hyperlink" Target="https://en.wikipedia.org/wiki/Computin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7.png"/><Relationship Id="rId5" Type="http://schemas.openxmlformats.org/officeDocument/2006/relationships/hyperlink" Target="https://www.amazon.com/s/ref=dp_byline_sr_book_1?ie=UTF8&amp;text=Hector+Garcia-Molina&amp;search-alias=books&amp;field-author=Hector+Garcia-Molina&amp;sort=relevancerank" TargetMode="External"/><Relationship Id="rId6" Type="http://schemas.openxmlformats.org/officeDocument/2006/relationships/hyperlink" Target="https://www.amazon.com/s/ref=dp_byline_sr_book_2?ie=UTF8&amp;text=Jeffrey+D.+Ullman&amp;search-alias=books&amp;field-author=Jeffrey+D.+Ullman&amp;sort=relevancerank" TargetMode="External"/><Relationship Id="rId7" Type="http://schemas.openxmlformats.org/officeDocument/2006/relationships/hyperlink" Target="https://www.amazon.com/s/ref=dp_byline_sr_book_3?ie=UTF8&amp;text=Jennifer+Widom&amp;search-alias=books&amp;field-author=Jennifer+Widom&amp;sort=relevancerank" TargetMode="External"/><Relationship Id="rId8" Type="http://schemas.openxmlformats.org/officeDocument/2006/relationships/image" Target="../media/image6.tiff"/><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 Id="rId3" Type="http://schemas.openxmlformats.org/officeDocument/2006/relationships/hyperlink" Target="https://www.amazon.com/Database-Systems-Complete-Book-2nd/dp/0131873253/ref=sr_1_1?s=books&amp;ie=UTF8&amp;qid=1509552548&amp;sr=1-1"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tiff"/><Relationship Id="rId5" Type="http://schemas.openxmlformats.org/officeDocument/2006/relationships/image" Target="../media/image33.tiff"/><Relationship Id="rId6" Type="http://schemas.openxmlformats.org/officeDocument/2006/relationships/image" Target="../media/image34.tiff"/><Relationship Id="rId7" Type="http://schemas.openxmlformats.org/officeDocument/2006/relationships/image" Target="../media/image35.tiff"/><Relationship Id="rId1" Type="http://schemas.openxmlformats.org/officeDocument/2006/relationships/slideLayout" Target="../slideLayouts/slideLayout8.xml"/><Relationship Id="rId2" Type="http://schemas.openxmlformats.org/officeDocument/2006/relationships/image" Target="../media/image9.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L%C3%A1szl%C3%B3_B%C3%A9l%C3%A1dy" TargetMode="External"/><Relationship Id="rId4" Type="http://schemas.openxmlformats.org/officeDocument/2006/relationships/hyperlink" Target="https://en.wikipedia.org/wiki/Page_replacement_algorithm#The_theoretically_optimal_page_replacement_algorithm" TargetMode="External"/><Relationship Id="rId1" Type="http://schemas.openxmlformats.org/officeDocument/2006/relationships/slideLayout" Target="../slideLayouts/slideLayout8.xml"/><Relationship Id="rId2" Type="http://schemas.openxmlformats.org/officeDocument/2006/relationships/hyperlink" Target="https://en.wikipedia.org/wiki/Cache_replacement_policie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9.tif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1" descr="16x9_BG-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85750"/>
            <a:ext cx="91440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638300"/>
            <a:ext cx="9144000"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smtClean="0">
                <a:solidFill>
                  <a:schemeClr val="bg1"/>
                </a:solidFill>
              </a:rPr>
              <a:t>COMS W4111 - Introduction to Databases</a:t>
            </a:r>
            <a:endParaRPr lang="en-US" altLang="en-US" i="1" dirty="0">
              <a:solidFill>
                <a:schemeClr val="bg1"/>
              </a:solidFill>
            </a:endParaRPr>
          </a:p>
          <a:p>
            <a:pPr algn="ctr"/>
            <a:r>
              <a:rPr lang="en-US" altLang="en-US" i="1" dirty="0" smtClean="0">
                <a:solidFill>
                  <a:schemeClr val="bg1"/>
                </a:solidFill>
              </a:rPr>
              <a:t>DBMS Architecture and Implementation: Disks, I/O, Indexes</a:t>
            </a:r>
            <a:endParaRPr lang="en-US" altLang="en-US" i="1" dirty="0">
              <a:solidFill>
                <a:schemeClr val="bg1"/>
              </a:solidFill>
            </a:endParaRPr>
          </a:p>
          <a:p>
            <a:pPr algn="ctr"/>
            <a:endParaRPr lang="en-US" altLang="en-US" i="1" dirty="0">
              <a:solidFill>
                <a:schemeClr val="bg1"/>
              </a:solidFill>
            </a:endParaRPr>
          </a:p>
          <a:p>
            <a:pPr algn="ctr"/>
            <a:r>
              <a:rPr lang="en-US" altLang="en-US" i="1" dirty="0" smtClean="0">
                <a:solidFill>
                  <a:schemeClr val="bg1"/>
                </a:solidFill>
              </a:rPr>
              <a:t>Donald F. Ferguson (</a:t>
            </a:r>
            <a:r>
              <a:rPr lang="en-US" altLang="en-US" i="1" dirty="0" err="1" smtClean="0">
                <a:solidFill>
                  <a:schemeClr val="bg1"/>
                </a:solidFill>
              </a:rPr>
              <a:t>dff@cs.columbia.edu</a:t>
            </a:r>
            <a:r>
              <a:rPr lang="en-US" altLang="en-US" i="1" dirty="0" smtClean="0">
                <a:solidFill>
                  <a:schemeClr val="bg1"/>
                </a:solidFill>
              </a:rPr>
              <a:t>)</a:t>
            </a:r>
            <a:endParaRPr lang="en-US" altLang="en-US" i="1" dirty="0">
              <a:solidFill>
                <a:schemeClr val="bg1"/>
              </a:solidFill>
            </a:endParaRPr>
          </a:p>
        </p:txBody>
      </p:sp>
      <p:sp>
        <p:nvSpPr>
          <p:cNvPr id="3077" name="TextBox 10"/>
          <p:cNvSpPr txBox="1">
            <a:spLocks noChangeArrowheads="1"/>
          </p:cNvSpPr>
          <p:nvPr/>
        </p:nvSpPr>
        <p:spPr bwMode="auto">
          <a:xfrm>
            <a:off x="0" y="4695825"/>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lnSpc>
                <a:spcPts val="2400"/>
              </a:lnSpc>
            </a:pPr>
            <a:r>
              <a:rPr lang="en-US" altLang="en-US" sz="1200" i="1" dirty="0" smtClean="0">
                <a:solidFill>
                  <a:schemeClr val="bg1"/>
                </a:solidFill>
              </a:rPr>
              <a:t>Lecture 8: Disks, I/O, Indexes</a:t>
            </a:r>
            <a:endParaRPr lang="en-US" altLang="en-US" sz="1200" i="1"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57200" y="498542"/>
            <a:ext cx="4876425" cy="4033703"/>
          </a:xfrm>
          <a:prstGeom prst="rect">
            <a:avLst/>
          </a:prstGeom>
        </p:spPr>
      </p:pic>
    </p:spTree>
    <p:extLst>
      <p:ext uri="{BB962C8B-B14F-4D97-AF65-F5344CB8AC3E}">
        <p14:creationId xmlns:p14="http://schemas.microsoft.com/office/powerpoint/2010/main" val="562419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smtClean="0">
                <a:solidFill>
                  <a:schemeClr val="bg1"/>
                </a:solidFill>
              </a:rPr>
              <a:t>Data Management</a:t>
            </a:r>
            <a:endParaRPr lang="en-US" altLang="en-US" sz="2400" dirty="0">
              <a:solidFill>
                <a:schemeClr val="bg1"/>
              </a:solidFill>
            </a:endParaRP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solidFill>
                  <a:srgbClr val="FF0000"/>
                </a:solidFill>
              </a:rPr>
              <a:t>Find things quickly.</a:t>
            </a:r>
          </a:p>
          <a:p>
            <a:endParaRPr lang="en-US" sz="2400" dirty="0" smtClean="0"/>
          </a:p>
          <a:p>
            <a:r>
              <a:rPr lang="en-US" sz="2400" dirty="0" smtClean="0">
                <a:solidFill>
                  <a:srgbClr val="00B050"/>
                </a:solidFill>
              </a:rPr>
              <a:t>Access things quickly.</a:t>
            </a:r>
          </a:p>
          <a:p>
            <a:endParaRPr lang="en-US" sz="2400" dirty="0" smtClean="0"/>
          </a:p>
          <a:p>
            <a:r>
              <a:rPr lang="en-US" sz="2400" dirty="0" smtClean="0">
                <a:solidFill>
                  <a:srgbClr val="7030A0"/>
                </a:solidFill>
              </a:rPr>
              <a:t>Load/save things quickly.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r>
              <a:rPr lang="en-US" sz="500" b="1" dirty="0">
                <a:solidFill>
                  <a:srgbClr val="111111"/>
                </a:solidFill>
                <a:latin typeface="Amazon Ember" charset="0"/>
              </a:rPr>
              <a:t>Database Systems: The Complete Book (2nd </a:t>
            </a:r>
            <a:r>
              <a:rPr lang="en-US" sz="500" b="1" dirty="0" smtClean="0">
                <a:solidFill>
                  <a:srgbClr val="111111"/>
                </a:solidFill>
                <a:latin typeface="Amazon Ember" charset="0"/>
              </a:rPr>
              <a:t>Edition)</a:t>
            </a:r>
            <a:br>
              <a:rPr lang="en-US" sz="500" b="1" dirty="0" smtClean="0">
                <a:solidFill>
                  <a:srgbClr val="111111"/>
                </a:solidFill>
                <a:latin typeface="Amazon Ember" charset="0"/>
              </a:rPr>
            </a:br>
            <a:r>
              <a:rPr lang="en-US" sz="500" dirty="0" smtClean="0">
                <a:solidFill>
                  <a:srgbClr val="111111"/>
                </a:solidFill>
                <a:latin typeface="Amazon Ember" charset="0"/>
              </a:rPr>
              <a:t>by</a:t>
            </a:r>
            <a:r>
              <a:rPr lang="en-US" sz="500" dirty="0">
                <a:solidFill>
                  <a:srgbClr val="111111"/>
                </a:solidFill>
                <a:latin typeface="Amazon Ember" charset="0"/>
              </a:rPr>
              <a:t> </a:t>
            </a:r>
            <a:r>
              <a:rPr lang="en-US" sz="500" dirty="0">
                <a:solidFill>
                  <a:srgbClr val="0066C0"/>
                </a:solidFill>
                <a:latin typeface="Amazon Ember" charset="0"/>
                <a:hlinkClick r:id="rId3"/>
              </a:rPr>
              <a:t>Hector Garcia-Molina</a:t>
            </a:r>
            <a:r>
              <a:rPr lang="en-US" sz="500" dirty="0">
                <a:solidFill>
                  <a:srgbClr val="111111"/>
                </a:solidFill>
                <a:latin typeface="Amazon Ember" charset="0"/>
              </a:rPr>
              <a:t> </a:t>
            </a:r>
            <a:r>
              <a:rPr lang="en-US" sz="500" dirty="0">
                <a:solidFill>
                  <a:srgbClr val="555555"/>
                </a:solidFill>
                <a:latin typeface="Amazon Ember" charset="0"/>
              </a:rPr>
              <a:t>(Author), </a:t>
            </a:r>
            <a:r>
              <a:rPr lang="en-US" sz="500" dirty="0">
                <a:solidFill>
                  <a:srgbClr val="0066C0"/>
                </a:solidFill>
                <a:latin typeface="Amazon Ember" charset="0"/>
                <a:hlinkClick r:id="rId4"/>
              </a:rPr>
              <a:t>Jeffrey D. Ullman</a:t>
            </a:r>
            <a:r>
              <a:rPr lang="en-US" sz="500" dirty="0">
                <a:solidFill>
                  <a:srgbClr val="111111"/>
                </a:solidFill>
                <a:latin typeface="Amazon Ember" charset="0"/>
              </a:rPr>
              <a:t> </a:t>
            </a:r>
            <a:r>
              <a:rPr lang="en-US" sz="500" dirty="0">
                <a:solidFill>
                  <a:srgbClr val="555555"/>
                </a:solidFill>
                <a:latin typeface="Amazon Ember" charset="0"/>
              </a:rPr>
              <a:t>(Author), </a:t>
            </a:r>
            <a:r>
              <a:rPr lang="en-US" sz="500" dirty="0">
                <a:solidFill>
                  <a:srgbClr val="0066C0"/>
                </a:solidFill>
                <a:latin typeface="Amazon Ember" charset="0"/>
                <a:hlinkClick r:id="rId5"/>
              </a:rPr>
              <a:t>Jennifer Widom</a:t>
            </a:r>
            <a:r>
              <a:rPr lang="en-US" sz="500" dirty="0">
                <a:solidFill>
                  <a:srgbClr val="111111"/>
                </a:solidFill>
                <a:latin typeface="Amazon Ember" charset="0"/>
              </a:rPr>
              <a:t> </a:t>
            </a:r>
            <a:r>
              <a:rPr lang="en-US" sz="500" dirty="0">
                <a:solidFill>
                  <a:srgbClr val="555555"/>
                </a:solidFill>
                <a:latin typeface="Amazon Ember" charset="0"/>
              </a:rPr>
              <a:t>(Author)</a:t>
            </a:r>
            <a:endParaRPr lang="en-US" sz="500" b="0" i="0" dirty="0">
              <a:solidFill>
                <a:srgbClr val="111111"/>
              </a:solidFill>
              <a:effectLst/>
              <a:latin typeface="Amazon Ember" charset="0"/>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7" name="Rectangle 6"/>
          <p:cNvSpPr/>
          <p:nvPr/>
        </p:nvSpPr>
        <p:spPr>
          <a:xfrm>
            <a:off x="4253534" y="2691334"/>
            <a:ext cx="867679" cy="413816"/>
          </a:xfrm>
          <a:prstGeom prst="rect">
            <a:avLst/>
          </a:prstGeom>
          <a:noFill/>
          <a:ln w="28575">
            <a:solidFill>
              <a:srgbClr val="00B05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9" name="Rectangle 8"/>
          <p:cNvSpPr/>
          <p:nvPr/>
        </p:nvSpPr>
        <p:spPr>
          <a:xfrm>
            <a:off x="4178206" y="1993048"/>
            <a:ext cx="867679" cy="413816"/>
          </a:xfrm>
          <a:prstGeom prst="rect">
            <a:avLst/>
          </a:prstGeom>
          <a:noFill/>
          <a:ln w="28575">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1677499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3400" y="583970"/>
            <a:ext cx="5912304" cy="3921828"/>
          </a:xfrm>
          <a:prstGeom prst="rect">
            <a:avLst/>
          </a:prstGeom>
        </p:spPr>
      </p:pic>
      <p:sp>
        <p:nvSpPr>
          <p:cNvPr id="4" name="Curved Right Arrow 3"/>
          <p:cNvSpPr/>
          <p:nvPr/>
        </p:nvSpPr>
        <p:spPr>
          <a:xfrm>
            <a:off x="2819400" y="631123"/>
            <a:ext cx="1930400" cy="2446866"/>
          </a:xfrm>
          <a:prstGeom prst="curvedRightArrow">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6" name="Left-Right Arrow 5"/>
          <p:cNvSpPr/>
          <p:nvPr/>
        </p:nvSpPr>
        <p:spPr>
          <a:xfrm>
            <a:off x="3345619" y="1854556"/>
            <a:ext cx="1759781" cy="262466"/>
          </a:xfrm>
          <a:prstGeom prst="leftRightArrow">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7" name="Rectangle 6"/>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smtClean="0">
                <a:solidFill>
                  <a:schemeClr val="bg1"/>
                </a:solidFill>
              </a:rPr>
              <a:t>Hard Disk Drive</a:t>
            </a:r>
            <a:endParaRPr lang="en-US" altLang="en-US" sz="2400" dirty="0">
              <a:solidFill>
                <a:schemeClr val="bg1"/>
              </a:solidFill>
            </a:endParaRPr>
          </a:p>
        </p:txBody>
      </p:sp>
    </p:spTree>
    <p:extLst>
      <p:ext uri="{BB962C8B-B14F-4D97-AF65-F5344CB8AC3E}">
        <p14:creationId xmlns:p14="http://schemas.microsoft.com/office/powerpoint/2010/main" val="1276262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654" y="9026"/>
            <a:ext cx="6203496" cy="387798"/>
          </a:xfrm>
        </p:spPr>
        <p:txBody>
          <a:bodyPr/>
          <a:lstStyle/>
          <a:p>
            <a:pPr algn="l"/>
            <a:r>
              <a:rPr lang="en-US" dirty="0" smtClean="0">
                <a:solidFill>
                  <a:schemeClr val="bg1"/>
                </a:solidFill>
              </a:rPr>
              <a:t>Disk Configuration</a:t>
            </a: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129654" y="755452"/>
            <a:ext cx="5469072" cy="3842138"/>
          </a:xfrm>
          <a:prstGeom prst="rect">
            <a:avLst/>
          </a:prstGeom>
        </p:spPr>
      </p:pic>
      <p:pic>
        <p:nvPicPr>
          <p:cNvPr id="5" name="Picture 4"/>
          <p:cNvPicPr>
            <a:picLocks noChangeAspect="1"/>
          </p:cNvPicPr>
          <p:nvPr/>
        </p:nvPicPr>
        <p:blipFill>
          <a:blip r:embed="rId3"/>
          <a:stretch>
            <a:fillRect/>
          </a:stretch>
        </p:blipFill>
        <p:spPr>
          <a:xfrm>
            <a:off x="4541949" y="1647358"/>
            <a:ext cx="4156099" cy="2792673"/>
          </a:xfrm>
          <a:prstGeom prst="rect">
            <a:avLst/>
          </a:prstGeom>
        </p:spPr>
      </p:pic>
      <p:sp>
        <p:nvSpPr>
          <p:cNvPr id="6" name="Rectangle 5"/>
          <p:cNvSpPr/>
          <p:nvPr/>
        </p:nvSpPr>
        <p:spPr>
          <a:xfrm>
            <a:off x="4901513" y="4289813"/>
            <a:ext cx="3796535" cy="307777"/>
          </a:xfrm>
          <a:prstGeom prst="rect">
            <a:avLst/>
          </a:prstGeom>
        </p:spPr>
        <p:txBody>
          <a:bodyPr wrap="square">
            <a:spAutoFit/>
          </a:bodyPr>
          <a:lstStyle/>
          <a:p>
            <a:r>
              <a:rPr lang="en-US" sz="700" b="1" dirty="0">
                <a:solidFill>
                  <a:srgbClr val="111111"/>
                </a:solidFill>
                <a:latin typeface="Amazon Ember" charset="0"/>
              </a:rPr>
              <a:t>Database Systems: The Complete Book (2nd </a:t>
            </a:r>
            <a:r>
              <a:rPr lang="en-US" sz="700" b="1" dirty="0" smtClean="0">
                <a:solidFill>
                  <a:srgbClr val="111111"/>
                </a:solidFill>
                <a:latin typeface="Amazon Ember" charset="0"/>
              </a:rPr>
              <a:t>Edition)</a:t>
            </a:r>
            <a:br>
              <a:rPr lang="en-US" sz="700" b="1" dirty="0" smtClean="0">
                <a:solidFill>
                  <a:srgbClr val="111111"/>
                </a:solidFill>
                <a:latin typeface="Amazon Ember" charset="0"/>
              </a:rPr>
            </a:br>
            <a:r>
              <a:rPr lang="en-US" sz="700" dirty="0" smtClean="0">
                <a:solidFill>
                  <a:srgbClr val="111111"/>
                </a:solidFill>
                <a:latin typeface="Amazon Ember" charset="0"/>
              </a:rPr>
              <a:t>by</a:t>
            </a:r>
            <a:r>
              <a:rPr lang="en-US" sz="700" dirty="0">
                <a:solidFill>
                  <a:srgbClr val="111111"/>
                </a:solidFill>
                <a:latin typeface="Amazon Ember" charset="0"/>
              </a:rPr>
              <a:t> </a:t>
            </a:r>
            <a:r>
              <a:rPr lang="en-US" sz="700" dirty="0">
                <a:solidFill>
                  <a:srgbClr val="0066C0"/>
                </a:solidFill>
                <a:latin typeface="Amazon Ember" charset="0"/>
                <a:hlinkClick r:id="rId4"/>
              </a:rPr>
              <a:t>Hector Garcia-Molina</a:t>
            </a:r>
            <a:r>
              <a:rPr lang="en-US" sz="700" dirty="0">
                <a:solidFill>
                  <a:srgbClr val="111111"/>
                </a:solidFill>
                <a:latin typeface="Amazon Ember" charset="0"/>
              </a:rPr>
              <a:t> </a:t>
            </a:r>
            <a:r>
              <a:rPr lang="en-US" sz="700" dirty="0">
                <a:solidFill>
                  <a:srgbClr val="555555"/>
                </a:solidFill>
                <a:latin typeface="Amazon Ember" charset="0"/>
              </a:rPr>
              <a:t>(Author), </a:t>
            </a:r>
            <a:r>
              <a:rPr lang="en-US" sz="700" dirty="0">
                <a:solidFill>
                  <a:srgbClr val="0066C0"/>
                </a:solidFill>
                <a:latin typeface="Amazon Ember" charset="0"/>
                <a:hlinkClick r:id="rId5"/>
              </a:rPr>
              <a:t>Jeffrey D. Ullman</a:t>
            </a:r>
            <a:r>
              <a:rPr lang="en-US" sz="700" dirty="0">
                <a:solidFill>
                  <a:srgbClr val="111111"/>
                </a:solidFill>
                <a:latin typeface="Amazon Ember" charset="0"/>
              </a:rPr>
              <a:t> </a:t>
            </a:r>
            <a:r>
              <a:rPr lang="en-US" sz="700" dirty="0">
                <a:solidFill>
                  <a:srgbClr val="555555"/>
                </a:solidFill>
                <a:latin typeface="Amazon Ember" charset="0"/>
              </a:rPr>
              <a:t>(Author), </a:t>
            </a:r>
            <a:r>
              <a:rPr lang="en-US" sz="700" dirty="0">
                <a:solidFill>
                  <a:srgbClr val="0066C0"/>
                </a:solidFill>
                <a:latin typeface="Amazon Ember" charset="0"/>
                <a:hlinkClick r:id="rId6"/>
              </a:rPr>
              <a:t>Jennifer Widom</a:t>
            </a:r>
            <a:r>
              <a:rPr lang="en-US" sz="700" dirty="0">
                <a:solidFill>
                  <a:srgbClr val="111111"/>
                </a:solidFill>
                <a:latin typeface="Amazon Ember" charset="0"/>
              </a:rPr>
              <a:t> </a:t>
            </a:r>
            <a:r>
              <a:rPr lang="en-US" sz="700" dirty="0">
                <a:solidFill>
                  <a:srgbClr val="555555"/>
                </a:solidFill>
                <a:latin typeface="Amazon Ember" charset="0"/>
              </a:rPr>
              <a:t>(Author)</a:t>
            </a:r>
            <a:endParaRPr lang="en-US" sz="700" b="0" i="0" dirty="0">
              <a:solidFill>
                <a:srgbClr val="111111"/>
              </a:solidFill>
              <a:effectLst/>
              <a:latin typeface="Amazon Ember" charset="0"/>
            </a:endParaRPr>
          </a:p>
        </p:txBody>
      </p:sp>
      <p:sp>
        <p:nvSpPr>
          <p:cNvPr id="7" name="TextBox 6"/>
          <p:cNvSpPr txBox="1"/>
          <p:nvPr/>
        </p:nvSpPr>
        <p:spPr>
          <a:xfrm>
            <a:off x="4191000" y="482681"/>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smtClean="0">
                <a:latin typeface="+mn-lt"/>
              </a:rPr>
              <a:t>Components of disk I/O delay</a:t>
            </a:r>
          </a:p>
          <a:p>
            <a:pPr marL="914400" lvl="1" indent="-457200">
              <a:lnSpc>
                <a:spcPct val="90000"/>
              </a:lnSpc>
              <a:spcBef>
                <a:spcPts val="600"/>
              </a:spcBef>
              <a:spcAft>
                <a:spcPts val="0"/>
              </a:spcAft>
              <a:buClr>
                <a:schemeClr val="bg1"/>
              </a:buClr>
              <a:buFont typeface="+mj-lt"/>
              <a:buAutoNum type="arabicPeriod"/>
            </a:pPr>
            <a:r>
              <a:rPr lang="en-US" sz="1800" dirty="0" smtClean="0">
                <a:latin typeface="+mn-lt"/>
              </a:rPr>
              <a:t>Seek: Move head to cylinder/track.</a:t>
            </a:r>
          </a:p>
          <a:p>
            <a:pPr marL="914400" lvl="1" indent="-457200">
              <a:lnSpc>
                <a:spcPct val="90000"/>
              </a:lnSpc>
              <a:spcBef>
                <a:spcPts val="600"/>
              </a:spcBef>
              <a:spcAft>
                <a:spcPts val="0"/>
              </a:spcAft>
              <a:buClr>
                <a:schemeClr val="bg1"/>
              </a:buClr>
              <a:buFont typeface="+mj-lt"/>
              <a:buAutoNum type="arabicPeriod"/>
            </a:pPr>
            <a:r>
              <a:rPr lang="en-US" sz="1800" dirty="0" smtClean="0">
                <a:latin typeface="+mn-lt"/>
              </a:rPr>
              <a:t>Rotation: Wait for sector to get under head.</a:t>
            </a:r>
          </a:p>
          <a:p>
            <a:pPr marL="914400" lvl="1" indent="-457200">
              <a:lnSpc>
                <a:spcPct val="90000"/>
              </a:lnSpc>
              <a:spcBef>
                <a:spcPts val="600"/>
              </a:spcBef>
              <a:spcAft>
                <a:spcPts val="0"/>
              </a:spcAft>
              <a:buClr>
                <a:schemeClr val="bg1"/>
              </a:buClr>
              <a:buFont typeface="+mj-lt"/>
              <a:buAutoNum type="arabicPeriod"/>
            </a:pPr>
            <a:r>
              <a:rPr lang="en-US" sz="1800" dirty="0" smtClean="0">
                <a:latin typeface="+mn-lt"/>
              </a:rPr>
              <a:t>Transfer: Move data from disk to memory. </a:t>
            </a:r>
          </a:p>
        </p:txBody>
      </p:sp>
    </p:spTree>
    <p:extLst>
      <p:ext uri="{BB962C8B-B14F-4D97-AF65-F5344CB8AC3E}">
        <p14:creationId xmlns:p14="http://schemas.microsoft.com/office/powerpoint/2010/main" val="1079356174"/>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955" y="15123"/>
            <a:ext cx="8279946" cy="387798"/>
          </a:xfrm>
        </p:spPr>
        <p:txBody>
          <a:bodyPr/>
          <a:lstStyle/>
          <a:p>
            <a:pPr algn="l"/>
            <a:r>
              <a:rPr lang="en-US" dirty="0" smtClean="0">
                <a:solidFill>
                  <a:schemeClr val="bg1"/>
                </a:solidFill>
              </a:rPr>
              <a:t>Implications</a:t>
            </a:r>
            <a:endParaRPr lang="en-US" dirty="0">
              <a:solidFill>
                <a:schemeClr val="bg1"/>
              </a:solidFill>
            </a:endParaRPr>
          </a:p>
        </p:txBody>
      </p:sp>
      <p:sp>
        <p:nvSpPr>
          <p:cNvPr id="9" name="Content Placeholder 8"/>
          <p:cNvSpPr>
            <a:spLocks noGrp="1"/>
          </p:cNvSpPr>
          <p:nvPr>
            <p:ph sz="half" idx="1"/>
          </p:nvPr>
        </p:nvSpPr>
        <p:spPr>
          <a:xfrm>
            <a:off x="5174547" y="583970"/>
            <a:ext cx="3574960" cy="4187698"/>
          </a:xfrm>
        </p:spPr>
        <p:txBody>
          <a:bodyPr>
            <a:normAutofit fontScale="92500" lnSpcReduction="20000"/>
          </a:bodyPr>
          <a:lstStyle/>
          <a:p>
            <a:r>
              <a:rPr lang="en-US" dirty="0" smtClean="0"/>
              <a:t>I grew up in a tiny town in a very rural area.</a:t>
            </a:r>
          </a:p>
          <a:p>
            <a:r>
              <a:rPr lang="en-US" dirty="0" smtClean="0"/>
              <a:t>The ”stores” were very far away and spread out.</a:t>
            </a:r>
          </a:p>
          <a:p>
            <a:r>
              <a:rPr lang="en-US" dirty="0" smtClean="0"/>
              <a:t>If we were out of milk and we needed a cup of milk, we</a:t>
            </a:r>
          </a:p>
          <a:p>
            <a:pPr lvl="1"/>
            <a:r>
              <a:rPr lang="en-US" dirty="0" smtClean="0"/>
              <a:t>Bought all the milk we would need for a while</a:t>
            </a:r>
          </a:p>
          <a:p>
            <a:pPr lvl="1"/>
            <a:r>
              <a:rPr lang="en-US" dirty="0" smtClean="0"/>
              <a:t>AND</a:t>
            </a:r>
          </a:p>
          <a:p>
            <a:pPr lvl="1"/>
            <a:r>
              <a:rPr lang="en-US" dirty="0" smtClean="0"/>
              <a:t>Anything else we needed or might need that was in the store area.</a:t>
            </a:r>
          </a:p>
          <a:p>
            <a:r>
              <a:rPr lang="en-US" dirty="0" smtClean="0"/>
              <a:t>Disk I/O is the same way</a:t>
            </a:r>
          </a:p>
          <a:p>
            <a:pPr lvl="1"/>
            <a:r>
              <a:rPr lang="en-US" dirty="0" smtClean="0"/>
              <a:t>Getting a block is as cheap as getting a byte.</a:t>
            </a:r>
          </a:p>
          <a:p>
            <a:pPr lvl="1"/>
            <a:r>
              <a:rPr lang="en-US" dirty="0" smtClean="0"/>
              <a:t>Try to optimize your travel time by planning your trip.</a:t>
            </a:r>
            <a:endParaRPr lang="en-US" dirty="0"/>
          </a:p>
        </p:txBody>
      </p:sp>
      <p:pic>
        <p:nvPicPr>
          <p:cNvPr id="3" name="Picture 2"/>
          <p:cNvPicPr>
            <a:picLocks noChangeAspect="1"/>
          </p:cNvPicPr>
          <p:nvPr/>
        </p:nvPicPr>
        <p:blipFill>
          <a:blip r:embed="rId2"/>
          <a:stretch>
            <a:fillRect/>
          </a:stretch>
        </p:blipFill>
        <p:spPr>
          <a:xfrm>
            <a:off x="36352" y="573309"/>
            <a:ext cx="4876425" cy="4033703"/>
          </a:xfrm>
          <a:prstGeom prst="rect">
            <a:avLst/>
          </a:prstGeom>
        </p:spPr>
      </p:pic>
      <p:sp>
        <p:nvSpPr>
          <p:cNvPr id="8" name="Rectangle 7"/>
          <p:cNvSpPr/>
          <p:nvPr/>
        </p:nvSpPr>
        <p:spPr>
          <a:xfrm>
            <a:off x="144210" y="1790843"/>
            <a:ext cx="4660711" cy="799317"/>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10" name="Rectangle 9"/>
          <p:cNvSpPr/>
          <p:nvPr/>
        </p:nvSpPr>
        <p:spPr>
          <a:xfrm>
            <a:off x="144210" y="686728"/>
            <a:ext cx="4660711" cy="242033"/>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1603376745"/>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099"/>
            <a:ext cx="8279946" cy="387798"/>
          </a:xfrm>
        </p:spPr>
        <p:txBody>
          <a:bodyPr/>
          <a:lstStyle/>
          <a:p>
            <a:pPr algn="l"/>
            <a:r>
              <a:rPr lang="en-US" dirty="0" smtClean="0">
                <a:solidFill>
                  <a:schemeClr val="bg1"/>
                </a:solidFill>
              </a:rPr>
              <a:t>Data Access Patterns</a:t>
            </a:r>
            <a:endParaRPr lang="en-US" dirty="0">
              <a:solidFill>
                <a:schemeClr val="bg1"/>
              </a:solidFill>
            </a:endParaRPr>
          </a:p>
        </p:txBody>
      </p:sp>
      <p:sp>
        <p:nvSpPr>
          <p:cNvPr id="3" name="Content Placeholder 2"/>
          <p:cNvSpPr>
            <a:spLocks noGrp="1"/>
          </p:cNvSpPr>
          <p:nvPr>
            <p:ph sz="half" idx="1"/>
          </p:nvPr>
        </p:nvSpPr>
        <p:spPr>
          <a:xfrm>
            <a:off x="457200" y="743803"/>
            <a:ext cx="8267140" cy="3771441"/>
          </a:xfrm>
        </p:spPr>
        <p:txBody>
          <a:bodyPr>
            <a:normAutofit fontScale="92500" lnSpcReduction="10000"/>
          </a:bodyPr>
          <a:lstStyle/>
          <a:p>
            <a:pPr>
              <a:lnSpc>
                <a:spcPct val="110000"/>
              </a:lnSpc>
              <a:spcBef>
                <a:spcPts val="0"/>
              </a:spcBef>
              <a:spcAft>
                <a:spcPts val="200"/>
              </a:spcAft>
            </a:pPr>
            <a:r>
              <a:rPr lang="en-US" dirty="0" smtClean="0"/>
              <a:t>Think about accessing tuples in a database. The access patterns are not completely random. For example, </a:t>
            </a:r>
          </a:p>
          <a:p>
            <a:pPr lvl="1">
              <a:lnSpc>
                <a:spcPct val="110000"/>
              </a:lnSpc>
              <a:spcBef>
                <a:spcPts val="0"/>
              </a:spcBef>
              <a:spcAft>
                <a:spcPts val="200"/>
              </a:spcAft>
            </a:pPr>
            <a:r>
              <a:rPr lang="en-US" dirty="0" smtClean="0"/>
              <a:t>SELECT </a:t>
            </a:r>
            <a:r>
              <a:rPr lang="mr-IN" dirty="0" smtClean="0"/>
              <a:t>…</a:t>
            </a:r>
            <a:r>
              <a:rPr lang="en-US" dirty="0" smtClean="0"/>
              <a:t> ORDER BY </a:t>
            </a:r>
            <a:r>
              <a:rPr lang="mr-IN" dirty="0" smtClean="0"/>
              <a:t>…</a:t>
            </a:r>
            <a:r>
              <a:rPr lang="en-US" dirty="0" smtClean="0"/>
              <a:t> </a:t>
            </a:r>
            <a:r>
              <a:rPr lang="en-US" dirty="0" smtClean="0">
                <a:sym typeface="Wingdings"/>
              </a:rPr>
              <a:t> </a:t>
            </a:r>
            <a:r>
              <a:rPr lang="en-US" i="1" dirty="0" smtClean="0">
                <a:sym typeface="Wingdings"/>
              </a:rPr>
              <a:t>I look for things in sequence.</a:t>
            </a:r>
            <a:endParaRPr lang="en-US" dirty="0" smtClean="0"/>
          </a:p>
          <a:p>
            <a:pPr lvl="1">
              <a:lnSpc>
                <a:spcPct val="110000"/>
              </a:lnSpc>
              <a:spcBef>
                <a:spcPts val="0"/>
              </a:spcBef>
              <a:spcAft>
                <a:spcPts val="200"/>
              </a:spcAft>
            </a:pPr>
            <a:r>
              <a:rPr lang="en-US" dirty="0" smtClean="0"/>
              <a:t>SELECT </a:t>
            </a:r>
            <a:r>
              <a:rPr lang="mr-IN" dirty="0" smtClean="0"/>
              <a:t>…</a:t>
            </a:r>
            <a:r>
              <a:rPr lang="en-US" dirty="0" smtClean="0"/>
              <a:t> WHERE </a:t>
            </a:r>
            <a:r>
              <a:rPr lang="en-US" dirty="0" err="1" smtClean="0"/>
              <a:t>last_name</a:t>
            </a:r>
            <a:r>
              <a:rPr lang="en-US" dirty="0" smtClean="0"/>
              <a:t>=“Smith” </a:t>
            </a:r>
            <a:r>
              <a:rPr lang="en-US" dirty="0" smtClean="0">
                <a:sym typeface="Wingdings"/>
              </a:rPr>
              <a:t> </a:t>
            </a:r>
            <a:r>
              <a:rPr lang="en-US" i="1" dirty="0" smtClean="0">
                <a:sym typeface="Wingdings"/>
              </a:rPr>
              <a:t>I look for sets of things.</a:t>
            </a:r>
          </a:p>
          <a:p>
            <a:pPr lvl="1">
              <a:lnSpc>
                <a:spcPct val="110000"/>
              </a:lnSpc>
              <a:spcBef>
                <a:spcPts val="0"/>
              </a:spcBef>
              <a:spcAft>
                <a:spcPts val="200"/>
              </a:spcAft>
            </a:pPr>
            <a:r>
              <a:rPr lang="en-US" dirty="0" smtClean="0">
                <a:sym typeface="Wingdings"/>
              </a:rPr>
              <a:t>CREATE VIEW AS SELECT </a:t>
            </a:r>
            <a:r>
              <a:rPr lang="mr-IN" dirty="0" smtClean="0">
                <a:sym typeface="Wingdings"/>
              </a:rPr>
              <a:t>…</a:t>
            </a:r>
            <a:r>
              <a:rPr lang="en-US" dirty="0" smtClean="0">
                <a:sym typeface="Wingdings"/>
              </a:rPr>
              <a:t> FROM JOIN </a:t>
            </a:r>
            <a:r>
              <a:rPr lang="mr-IN" dirty="0" smtClean="0">
                <a:sym typeface="Wingdings"/>
              </a:rPr>
              <a:t>…</a:t>
            </a:r>
            <a:r>
              <a:rPr lang="en-US" dirty="0" smtClean="0">
                <a:sym typeface="Wingdings"/>
              </a:rPr>
              <a:t> ON </a:t>
            </a:r>
            <a:r>
              <a:rPr lang="en-US" dirty="0" err="1" smtClean="0">
                <a:sym typeface="Wingdings"/>
              </a:rPr>
              <a:t>A.x</a:t>
            </a:r>
            <a:r>
              <a:rPr lang="en-US" dirty="0" smtClean="0">
                <a:sym typeface="Wingdings"/>
              </a:rPr>
              <a:t>=</a:t>
            </a:r>
            <a:r>
              <a:rPr lang="en-US" dirty="0" err="1" smtClean="0">
                <a:sym typeface="Wingdings"/>
              </a:rPr>
              <a:t>B.y</a:t>
            </a:r>
            <a:r>
              <a:rPr lang="en-US" dirty="0" smtClean="0">
                <a:sym typeface="Wingdings"/>
              </a:rPr>
              <a:t> </a:t>
            </a:r>
            <a:br>
              <a:rPr lang="en-US" dirty="0" smtClean="0">
                <a:sym typeface="Wingdings"/>
              </a:rPr>
            </a:br>
            <a:r>
              <a:rPr lang="en-US" i="1" dirty="0" smtClean="0">
                <a:sym typeface="Wingdings"/>
              </a:rPr>
              <a:t>I look for things in pairs of sets.</a:t>
            </a:r>
          </a:p>
          <a:p>
            <a:pPr>
              <a:lnSpc>
                <a:spcPct val="110000"/>
              </a:lnSpc>
              <a:spcBef>
                <a:spcPts val="0"/>
              </a:spcBef>
              <a:spcAft>
                <a:spcPts val="200"/>
              </a:spcAft>
            </a:pPr>
            <a:r>
              <a:rPr lang="en-US" dirty="0" smtClean="0">
                <a:sym typeface="Wingdings"/>
              </a:rPr>
              <a:t>Optimizing I/O performance</a:t>
            </a:r>
          </a:p>
          <a:p>
            <a:pPr lvl="1">
              <a:lnSpc>
                <a:spcPct val="110000"/>
              </a:lnSpc>
              <a:spcBef>
                <a:spcPts val="0"/>
              </a:spcBef>
              <a:spcAft>
                <a:spcPts val="200"/>
              </a:spcAft>
            </a:pPr>
            <a:r>
              <a:rPr lang="en-US" dirty="0" smtClean="0">
                <a:sym typeface="Wingdings"/>
              </a:rPr>
              <a:t>Group records into blocks if accessed together.</a:t>
            </a:r>
          </a:p>
          <a:p>
            <a:pPr lvl="1">
              <a:lnSpc>
                <a:spcPct val="110000"/>
              </a:lnSpc>
              <a:spcBef>
                <a:spcPts val="0"/>
              </a:spcBef>
              <a:spcAft>
                <a:spcPts val="200"/>
              </a:spcAft>
            </a:pPr>
            <a:r>
              <a:rPr lang="en-US" dirty="0" smtClean="0">
                <a:sym typeface="Wingdings"/>
              </a:rPr>
              <a:t>Group blocks onto the same sector/cylinder if accessed together/sequentially </a:t>
            </a:r>
            <a:br>
              <a:rPr lang="en-US" dirty="0" smtClean="0">
                <a:sym typeface="Wingdings"/>
              </a:rPr>
            </a:br>
            <a:r>
              <a:rPr lang="en-US" dirty="0" smtClean="0">
                <a:sym typeface="Wingdings"/>
              </a:rPr>
              <a:t>Eliminates seek time.</a:t>
            </a:r>
          </a:p>
          <a:p>
            <a:pPr lvl="1">
              <a:lnSpc>
                <a:spcPct val="110000"/>
              </a:lnSpc>
              <a:spcBef>
                <a:spcPts val="0"/>
              </a:spcBef>
              <a:spcAft>
                <a:spcPts val="200"/>
              </a:spcAft>
            </a:pPr>
            <a:r>
              <a:rPr lang="en-US" dirty="0" smtClean="0">
                <a:sym typeface="Wingdings"/>
              </a:rPr>
              <a:t>Schedule access: </a:t>
            </a:r>
          </a:p>
          <a:p>
            <a:pPr lvl="2">
              <a:lnSpc>
                <a:spcPct val="110000"/>
              </a:lnSpc>
              <a:spcBef>
                <a:spcPts val="0"/>
              </a:spcBef>
              <a:spcAft>
                <a:spcPts val="200"/>
              </a:spcAft>
            </a:pPr>
            <a:r>
              <a:rPr lang="en-US" dirty="0" smtClean="0">
                <a:sym typeface="Wingdings"/>
              </a:rPr>
              <a:t>If I have to read cylinders 1, 9, 2, 8, 3</a:t>
            </a:r>
          </a:p>
          <a:p>
            <a:pPr lvl="2">
              <a:lnSpc>
                <a:spcPct val="110000"/>
              </a:lnSpc>
              <a:spcBef>
                <a:spcPts val="0"/>
              </a:spcBef>
              <a:spcAft>
                <a:spcPts val="200"/>
              </a:spcAft>
            </a:pPr>
            <a:r>
              <a:rPr lang="en-US" dirty="0" smtClean="0">
                <a:sym typeface="Wingdings"/>
              </a:rPr>
              <a:t>A better ordering is 1,2,3,9,8.</a:t>
            </a:r>
          </a:p>
          <a:p>
            <a:pPr lvl="1">
              <a:lnSpc>
                <a:spcPct val="110000"/>
              </a:lnSpc>
              <a:spcBef>
                <a:spcPts val="0"/>
              </a:spcBef>
              <a:spcAft>
                <a:spcPts val="200"/>
              </a:spcAft>
            </a:pPr>
            <a:r>
              <a:rPr lang="en-US" dirty="0" smtClean="0">
                <a:sym typeface="Wingdings"/>
              </a:rPr>
              <a:t>Stripe across disks:  Read one block from 10 disks instead one 10 from 1.</a:t>
            </a:r>
          </a:p>
          <a:p>
            <a:pPr lvl="1">
              <a:lnSpc>
                <a:spcPct val="110000"/>
              </a:lnSpc>
              <a:spcBef>
                <a:spcPts val="0"/>
              </a:spcBef>
              <a:spcAft>
                <a:spcPts val="200"/>
              </a:spcAft>
            </a:pPr>
            <a:r>
              <a:rPr lang="en-US" dirty="0" smtClean="0">
                <a:sym typeface="Wingdings"/>
              </a:rPr>
              <a:t>Pre-fetch and preload.</a:t>
            </a:r>
          </a:p>
          <a:p>
            <a:pPr lvl="1">
              <a:lnSpc>
                <a:spcPct val="110000"/>
              </a:lnSpc>
              <a:spcBef>
                <a:spcPts val="0"/>
              </a:spcBef>
              <a:spcAft>
                <a:spcPts val="200"/>
              </a:spcAft>
            </a:pPr>
            <a:endParaRPr lang="en-US" dirty="0"/>
          </a:p>
        </p:txBody>
      </p:sp>
    </p:spTree>
    <p:extLst>
      <p:ext uri="{BB962C8B-B14F-4D97-AF65-F5344CB8AC3E}">
        <p14:creationId xmlns:p14="http://schemas.microsoft.com/office/powerpoint/2010/main" val="1328150659"/>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79946" cy="387798"/>
          </a:xfrm>
        </p:spPr>
        <p:txBody>
          <a:bodyPr/>
          <a:lstStyle/>
          <a:p>
            <a:pPr algn="l"/>
            <a:r>
              <a:rPr lang="en-US" dirty="0" smtClean="0">
                <a:solidFill>
                  <a:schemeClr val="bg1"/>
                </a:solidFill>
              </a:rPr>
              <a:t>Disk Scheduling</a:t>
            </a:r>
            <a:endParaRPr lang="en-US" dirty="0">
              <a:solidFill>
                <a:schemeClr val="bg1"/>
              </a:solidFill>
            </a:endParaRPr>
          </a:p>
        </p:txBody>
      </p:sp>
      <p:sp>
        <p:nvSpPr>
          <p:cNvPr id="3" name="Content Placeholder 2"/>
          <p:cNvSpPr>
            <a:spLocks noGrp="1"/>
          </p:cNvSpPr>
          <p:nvPr>
            <p:ph sz="half" idx="1"/>
          </p:nvPr>
        </p:nvSpPr>
        <p:spPr>
          <a:xfrm>
            <a:off x="457200" y="764275"/>
            <a:ext cx="8267140" cy="3750969"/>
          </a:xfrm>
        </p:spPr>
        <p:txBody>
          <a:bodyPr>
            <a:normAutofit lnSpcReduction="10000"/>
          </a:bodyPr>
          <a:lstStyle/>
          <a:p>
            <a:r>
              <a:rPr lang="en-US" dirty="0" smtClean="0"/>
              <a:t>An example </a:t>
            </a:r>
            <a:r>
              <a:rPr lang="mr-IN" dirty="0" smtClean="0"/>
              <a:t>–</a:t>
            </a:r>
            <a:r>
              <a:rPr lang="en-US" dirty="0" smtClean="0"/>
              <a:t> </a:t>
            </a:r>
            <a:r>
              <a:rPr lang="en-US" i="1" dirty="0" smtClean="0"/>
              <a:t>Elevator Algorithm</a:t>
            </a:r>
          </a:p>
          <a:p>
            <a:pPr lvl="1"/>
            <a:r>
              <a:rPr lang="en-US" dirty="0" smtClean="0"/>
              <a:t>Assume</a:t>
            </a:r>
          </a:p>
          <a:p>
            <a:pPr lvl="2"/>
            <a:r>
              <a:rPr lang="en-US" dirty="0"/>
              <a:t>T</a:t>
            </a:r>
            <a:r>
              <a:rPr lang="en-US" dirty="0" smtClean="0"/>
              <a:t>he seek time from track n to m is ABS(n-m).</a:t>
            </a:r>
          </a:p>
          <a:p>
            <a:pPr lvl="2"/>
            <a:r>
              <a:rPr lang="en-US" dirty="0" smtClean="0"/>
              <a:t>The I/O request queue is for sectors on tracks </a:t>
            </a:r>
            <a:r>
              <a:rPr lang="en-US" dirty="0">
                <a:sym typeface="Wingdings"/>
              </a:rPr>
              <a:t>1, 9, 2, 8, </a:t>
            </a:r>
            <a:r>
              <a:rPr lang="en-US" dirty="0" smtClean="0">
                <a:sym typeface="Wingdings"/>
              </a:rPr>
              <a:t>3.</a:t>
            </a:r>
          </a:p>
          <a:p>
            <a:pPr lvl="2"/>
            <a:r>
              <a:rPr lang="en-US" dirty="0" smtClean="0">
                <a:sym typeface="Wingdings"/>
              </a:rPr>
              <a:t>The head is currently on track 5.</a:t>
            </a:r>
          </a:p>
          <a:p>
            <a:pPr lvl="1"/>
            <a:r>
              <a:rPr lang="en-US" dirty="0" smtClean="0">
                <a:sym typeface="Wingdings"/>
              </a:rPr>
              <a:t>Total seek time for FIFO processing</a:t>
            </a:r>
          </a:p>
          <a:p>
            <a:pPr lvl="2"/>
            <a:r>
              <a:rPr lang="en-US" dirty="0" smtClean="0">
                <a:sym typeface="Wingdings"/>
              </a:rPr>
              <a:t>Seek order is 519283</a:t>
            </a:r>
            <a:endParaRPr lang="en-US" dirty="0">
              <a:sym typeface="Wingdings"/>
            </a:endParaRPr>
          </a:p>
          <a:p>
            <a:pPr lvl="2"/>
            <a:r>
              <a:rPr lang="en-US" dirty="0" smtClean="0">
                <a:sym typeface="Wingdings"/>
              </a:rPr>
              <a:t>Total seek time is ABS(5-1) + ABS(1-9) + ABS(9-2) + ABS(2-8) + ABS(8-3)  = 30</a:t>
            </a:r>
          </a:p>
          <a:p>
            <a:pPr lvl="1"/>
            <a:r>
              <a:rPr lang="en-US" dirty="0" smtClean="0">
                <a:sym typeface="Wingdings"/>
              </a:rPr>
              <a:t>If the head goes all the way up and all the way down, like an elevator,</a:t>
            </a:r>
          </a:p>
          <a:p>
            <a:pPr lvl="2"/>
            <a:r>
              <a:rPr lang="en-US" dirty="0">
                <a:sym typeface="Wingdings"/>
              </a:rPr>
              <a:t>T</a:t>
            </a:r>
            <a:r>
              <a:rPr lang="en-US" dirty="0" smtClean="0">
                <a:sym typeface="Wingdings"/>
              </a:rPr>
              <a:t>he seek order 589321</a:t>
            </a:r>
          </a:p>
          <a:p>
            <a:pPr lvl="2"/>
            <a:r>
              <a:rPr lang="en-US" dirty="0" smtClean="0">
                <a:sym typeface="Wingdings"/>
              </a:rPr>
              <a:t>Total seek time is ABS(5-8) + ABS(8-9) + ABS(9-3) + ABS(3-2) + ABS(2-1) = 12</a:t>
            </a:r>
          </a:p>
          <a:p>
            <a:r>
              <a:rPr lang="en-US" dirty="0" smtClean="0">
                <a:sym typeface="Wingdings"/>
              </a:rPr>
              <a:t>There is a rich body of research and algorithms on optimizing</a:t>
            </a:r>
          </a:p>
          <a:p>
            <a:pPr lvl="1"/>
            <a:r>
              <a:rPr lang="en-US" dirty="0" smtClean="0">
                <a:sym typeface="Wingdings"/>
              </a:rPr>
              <a:t>Blocks on tracks/sectors.</a:t>
            </a:r>
          </a:p>
          <a:p>
            <a:pPr lvl="1"/>
            <a:r>
              <a:rPr lang="en-US" dirty="0" smtClean="0">
                <a:sym typeface="Wingdings"/>
              </a:rPr>
              <a:t>Seek/rotation optimization.</a:t>
            </a:r>
            <a:endParaRPr lang="en-US" dirty="0" smtClean="0"/>
          </a:p>
          <a:p>
            <a:pPr lvl="2"/>
            <a:endParaRPr lang="en-US" dirty="0"/>
          </a:p>
        </p:txBody>
      </p:sp>
    </p:spTree>
    <p:extLst>
      <p:ext uri="{BB962C8B-B14F-4D97-AF65-F5344CB8AC3E}">
        <p14:creationId xmlns:p14="http://schemas.microsoft.com/office/powerpoint/2010/main" val="1283098895"/>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39126" cy="387798"/>
          </a:xfrm>
        </p:spPr>
        <p:txBody>
          <a:bodyPr/>
          <a:lstStyle/>
          <a:p>
            <a:pPr algn="l"/>
            <a:r>
              <a:rPr lang="en-US" dirty="0" smtClean="0">
                <a:solidFill>
                  <a:schemeClr val="bg1"/>
                </a:solidFill>
              </a:rPr>
              <a:t>I/O Architecture</a:t>
            </a: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0" y="784745"/>
            <a:ext cx="3118151" cy="2504744"/>
          </a:xfrm>
          <a:prstGeom prst="rect">
            <a:avLst/>
          </a:prstGeom>
        </p:spPr>
      </p:pic>
      <p:pic>
        <p:nvPicPr>
          <p:cNvPr id="4" name="Picture 3"/>
          <p:cNvPicPr>
            <a:picLocks noChangeAspect="1"/>
          </p:cNvPicPr>
          <p:nvPr/>
        </p:nvPicPr>
        <p:blipFill>
          <a:blip r:embed="rId3"/>
          <a:stretch>
            <a:fillRect/>
          </a:stretch>
        </p:blipFill>
        <p:spPr>
          <a:xfrm>
            <a:off x="3118151" y="590550"/>
            <a:ext cx="5768061" cy="3758252"/>
          </a:xfrm>
          <a:prstGeom prst="rect">
            <a:avLst/>
          </a:prstGeom>
        </p:spPr>
      </p:pic>
      <p:sp>
        <p:nvSpPr>
          <p:cNvPr id="5" name="TextBox 4"/>
          <p:cNvSpPr txBox="1"/>
          <p:nvPr/>
        </p:nvSpPr>
        <p:spPr>
          <a:xfrm>
            <a:off x="791571" y="3233923"/>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1600" smtClean="0">
                <a:latin typeface="+mn-lt"/>
              </a:rPr>
              <a:t>How we normally think of</a:t>
            </a:r>
            <a:br>
              <a:rPr lang="en-US" sz="1600" smtClean="0">
                <a:latin typeface="+mn-lt"/>
              </a:rPr>
            </a:br>
            <a:r>
              <a:rPr lang="en-US" sz="1600" smtClean="0">
                <a:latin typeface="+mn-lt"/>
              </a:rPr>
              <a:t>disks and I/O.</a:t>
            </a:r>
            <a:endParaRPr lang="en-US" sz="1600" dirty="0" err="1" smtClean="0">
              <a:latin typeface="+mn-lt"/>
            </a:endParaRPr>
          </a:p>
        </p:txBody>
      </p:sp>
      <p:sp>
        <p:nvSpPr>
          <p:cNvPr id="6" name="TextBox 5"/>
          <p:cNvSpPr txBox="1"/>
          <p:nvPr/>
        </p:nvSpPr>
        <p:spPr>
          <a:xfrm>
            <a:off x="2995322" y="2929460"/>
            <a:ext cx="914400" cy="1125562"/>
          </a:xfrm>
          <a:prstGeom prst="rect">
            <a:avLst/>
          </a:prstGeom>
          <a:noFill/>
        </p:spPr>
        <p:txBody>
          <a:bodyPr wrap="none" rtlCol="0">
            <a:noAutofit/>
          </a:bodyPr>
          <a:lstStyle/>
          <a:p>
            <a:pPr>
              <a:spcBef>
                <a:spcPts val="0"/>
              </a:spcBef>
              <a:spcAft>
                <a:spcPts val="200"/>
              </a:spcAft>
              <a:buClr>
                <a:schemeClr val="bg1"/>
              </a:buClr>
            </a:pPr>
            <a:r>
              <a:rPr lang="en-US" sz="1200" dirty="0" smtClean="0">
                <a:latin typeface="+mn-lt"/>
              </a:rPr>
              <a:t>Large scale environments</a:t>
            </a:r>
          </a:p>
          <a:p>
            <a:pPr marL="171450" indent="-171450">
              <a:spcBef>
                <a:spcPts val="0"/>
              </a:spcBef>
              <a:spcAft>
                <a:spcPts val="200"/>
              </a:spcAft>
              <a:buClr>
                <a:schemeClr val="tx1"/>
              </a:buClr>
              <a:buFont typeface="Arial" charset="0"/>
              <a:buChar char="•"/>
            </a:pPr>
            <a:r>
              <a:rPr lang="en-US" sz="1200" dirty="0" smtClean="0">
                <a:latin typeface="+mn-lt"/>
              </a:rPr>
              <a:t>The bus-controller connection</a:t>
            </a:r>
            <a:br>
              <a:rPr lang="en-US" sz="1200" dirty="0" smtClean="0">
                <a:latin typeface="+mn-lt"/>
              </a:rPr>
            </a:br>
            <a:r>
              <a:rPr lang="en-US" sz="1200" dirty="0" smtClean="0">
                <a:latin typeface="+mn-lt"/>
              </a:rPr>
              <a:t>is over some kind of network.</a:t>
            </a:r>
          </a:p>
          <a:p>
            <a:pPr marL="171450" indent="-171450">
              <a:spcBef>
                <a:spcPts val="0"/>
              </a:spcBef>
              <a:spcAft>
                <a:spcPts val="200"/>
              </a:spcAft>
              <a:buClr>
                <a:schemeClr val="tx1"/>
              </a:buClr>
              <a:buFont typeface="Arial" charset="0"/>
              <a:buChar char="•"/>
            </a:pPr>
            <a:r>
              <a:rPr lang="en-US" sz="1200" u="sng" dirty="0" smtClean="0">
                <a:latin typeface="+mn-lt"/>
              </a:rPr>
              <a:t>The disk controller is at the disks,</a:t>
            </a:r>
            <a:br>
              <a:rPr lang="en-US" sz="1200" u="sng" dirty="0" smtClean="0">
                <a:latin typeface="+mn-lt"/>
              </a:rPr>
            </a:br>
            <a:r>
              <a:rPr lang="en-US" sz="1200" u="sng" dirty="0" smtClean="0">
                <a:latin typeface="+mn-lt"/>
              </a:rPr>
              <a:t>and basically a “computer” with SW.</a:t>
            </a:r>
          </a:p>
          <a:p>
            <a:pPr marL="171450" indent="-171450">
              <a:spcBef>
                <a:spcPts val="0"/>
              </a:spcBef>
              <a:spcAft>
                <a:spcPts val="200"/>
              </a:spcAft>
              <a:buClr>
                <a:schemeClr val="tx1"/>
              </a:buClr>
              <a:buFont typeface="Arial" charset="0"/>
              <a:buChar char="•"/>
            </a:pPr>
            <a:r>
              <a:rPr lang="en-US" sz="1200" dirty="0" smtClean="0">
                <a:latin typeface="+mn-lt"/>
              </a:rPr>
              <a:t>Network is either</a:t>
            </a:r>
          </a:p>
          <a:p>
            <a:pPr marL="628650" lvl="1" indent="-171450">
              <a:spcBef>
                <a:spcPts val="0"/>
              </a:spcBef>
              <a:spcAft>
                <a:spcPts val="200"/>
              </a:spcAft>
              <a:buClr>
                <a:schemeClr val="tx1"/>
              </a:buClr>
              <a:buFont typeface="Arial" charset="0"/>
              <a:buChar char="•"/>
            </a:pPr>
            <a:r>
              <a:rPr lang="en-US" sz="1200" dirty="0" smtClean="0">
                <a:latin typeface="+mn-lt"/>
              </a:rPr>
              <a:t>Standard communication network, or</a:t>
            </a:r>
          </a:p>
          <a:p>
            <a:pPr marL="628650" lvl="1" indent="-171450">
              <a:spcBef>
                <a:spcPts val="0"/>
              </a:spcBef>
              <a:spcAft>
                <a:spcPts val="200"/>
              </a:spcAft>
              <a:buClr>
                <a:schemeClr val="tx1"/>
              </a:buClr>
              <a:buFont typeface="Arial" charset="0"/>
              <a:buChar char="•"/>
            </a:pPr>
            <a:r>
              <a:rPr lang="en-US" sz="1200" dirty="0" smtClean="0">
                <a:latin typeface="+mn-lt"/>
              </a:rPr>
              <a:t>Highly optimized I/O network.</a:t>
            </a:r>
          </a:p>
        </p:txBody>
      </p:sp>
    </p:spTree>
    <p:extLst>
      <p:ext uri="{BB962C8B-B14F-4D97-AF65-F5344CB8AC3E}">
        <p14:creationId xmlns:p14="http://schemas.microsoft.com/office/powerpoint/2010/main" val="12345091"/>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25551" y="583970"/>
            <a:ext cx="5334000" cy="3568700"/>
          </a:xfrm>
          <a:prstGeom prst="rect">
            <a:avLst/>
          </a:prstGeom>
        </p:spPr>
      </p:pic>
      <p:sp>
        <p:nvSpPr>
          <p:cNvPr id="3" name="Rectangle 2"/>
          <p:cNvSpPr/>
          <p:nvPr/>
        </p:nvSpPr>
        <p:spPr>
          <a:xfrm>
            <a:off x="2132155" y="583970"/>
            <a:ext cx="2460396" cy="3568700"/>
          </a:xfrm>
          <a:prstGeom prst="rect">
            <a:avLst/>
          </a:prstGeom>
          <a:noFill/>
          <a:ln w="57150">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4" name="Rectangle 3"/>
          <p:cNvSpPr/>
          <p:nvPr/>
        </p:nvSpPr>
        <p:spPr>
          <a:xfrm>
            <a:off x="4658145" y="583970"/>
            <a:ext cx="2460396" cy="3568700"/>
          </a:xfrm>
          <a:prstGeom prst="rect">
            <a:avLst/>
          </a:prstGeom>
          <a:noFill/>
          <a:ln w="5715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5" name="TextBox 4"/>
          <p:cNvSpPr txBox="1"/>
          <p:nvPr/>
        </p:nvSpPr>
        <p:spPr>
          <a:xfrm>
            <a:off x="425904" y="631399"/>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b="1" dirty="0" smtClean="0">
                <a:solidFill>
                  <a:srgbClr val="0070C0"/>
                </a:solidFill>
                <a:latin typeface="+mn-lt"/>
              </a:rPr>
              <a:t>Hard</a:t>
            </a:r>
          </a:p>
          <a:p>
            <a:pPr>
              <a:lnSpc>
                <a:spcPct val="90000"/>
              </a:lnSpc>
              <a:spcBef>
                <a:spcPts val="600"/>
              </a:spcBef>
              <a:spcAft>
                <a:spcPts val="0"/>
              </a:spcAft>
              <a:buClr>
                <a:schemeClr val="bg1"/>
              </a:buClr>
            </a:pPr>
            <a:r>
              <a:rPr lang="en-US" sz="2000" b="1" dirty="0" smtClean="0">
                <a:solidFill>
                  <a:srgbClr val="0070C0"/>
                </a:solidFill>
                <a:latin typeface="+mn-lt"/>
              </a:rPr>
              <a:t>Disk</a:t>
            </a:r>
          </a:p>
          <a:p>
            <a:pPr>
              <a:lnSpc>
                <a:spcPct val="90000"/>
              </a:lnSpc>
              <a:spcBef>
                <a:spcPts val="600"/>
              </a:spcBef>
              <a:spcAft>
                <a:spcPts val="0"/>
              </a:spcAft>
              <a:buClr>
                <a:schemeClr val="bg1"/>
              </a:buClr>
            </a:pPr>
            <a:r>
              <a:rPr lang="en-US" sz="2000" b="1" dirty="0" smtClean="0">
                <a:solidFill>
                  <a:srgbClr val="0070C0"/>
                </a:solidFill>
                <a:latin typeface="+mn-lt"/>
              </a:rPr>
              <a:t>Drive</a:t>
            </a:r>
          </a:p>
        </p:txBody>
      </p:sp>
      <p:sp>
        <p:nvSpPr>
          <p:cNvPr id="6" name="TextBox 5"/>
          <p:cNvSpPr txBox="1"/>
          <p:nvPr/>
        </p:nvSpPr>
        <p:spPr>
          <a:xfrm>
            <a:off x="7582419" y="631399"/>
            <a:ext cx="914400" cy="1036848"/>
          </a:xfrm>
          <a:prstGeom prst="rect">
            <a:avLst/>
          </a:prstGeom>
          <a:noFill/>
        </p:spPr>
        <p:txBody>
          <a:bodyPr wrap="none" rtlCol="0">
            <a:noAutofit/>
          </a:bodyPr>
          <a:lstStyle/>
          <a:p>
            <a:pPr>
              <a:lnSpc>
                <a:spcPct val="90000"/>
              </a:lnSpc>
              <a:spcBef>
                <a:spcPts val="600"/>
              </a:spcBef>
              <a:spcAft>
                <a:spcPts val="0"/>
              </a:spcAft>
              <a:buClr>
                <a:schemeClr val="bg1"/>
              </a:buClr>
            </a:pPr>
            <a:r>
              <a:rPr lang="en-US" sz="2000" b="1" dirty="0" smtClean="0">
                <a:solidFill>
                  <a:srgbClr val="FF0000"/>
                </a:solidFill>
                <a:latin typeface="+mn-lt"/>
              </a:rPr>
              <a:t>Solid</a:t>
            </a:r>
          </a:p>
          <a:p>
            <a:pPr>
              <a:lnSpc>
                <a:spcPct val="90000"/>
              </a:lnSpc>
              <a:spcBef>
                <a:spcPts val="600"/>
              </a:spcBef>
              <a:spcAft>
                <a:spcPts val="0"/>
              </a:spcAft>
              <a:buClr>
                <a:schemeClr val="bg1"/>
              </a:buClr>
            </a:pPr>
            <a:r>
              <a:rPr lang="en-US" sz="2000" b="1" dirty="0" smtClean="0">
                <a:solidFill>
                  <a:srgbClr val="FF0000"/>
                </a:solidFill>
                <a:latin typeface="+mn-lt"/>
              </a:rPr>
              <a:t>State</a:t>
            </a:r>
          </a:p>
          <a:p>
            <a:pPr>
              <a:lnSpc>
                <a:spcPct val="90000"/>
              </a:lnSpc>
              <a:spcBef>
                <a:spcPts val="600"/>
              </a:spcBef>
              <a:spcAft>
                <a:spcPts val="0"/>
              </a:spcAft>
              <a:buClr>
                <a:schemeClr val="bg1"/>
              </a:buClr>
            </a:pPr>
            <a:r>
              <a:rPr lang="en-US" sz="2000" b="1" dirty="0" smtClean="0">
                <a:solidFill>
                  <a:srgbClr val="FF0000"/>
                </a:solidFill>
                <a:latin typeface="+mn-lt"/>
              </a:rPr>
              <a:t>Drive</a:t>
            </a:r>
          </a:p>
        </p:txBody>
      </p:sp>
      <p:sp>
        <p:nvSpPr>
          <p:cNvPr id="7" name="Title 1"/>
          <p:cNvSpPr txBox="1">
            <a:spLocks/>
          </p:cNvSpPr>
          <p:nvPr/>
        </p:nvSpPr>
        <p:spPr>
          <a:xfrm>
            <a:off x="257693" y="0"/>
            <a:ext cx="8239126" cy="3115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smtClean="0">
                <a:solidFill>
                  <a:schemeClr val="bg1"/>
                </a:solidFill>
              </a:rPr>
              <a:t>Hard Disk versus Solid State Disk</a:t>
            </a:r>
            <a:endParaRPr lang="en-US" sz="2800" dirty="0">
              <a:solidFill>
                <a:schemeClr val="bg1"/>
              </a:solidFill>
            </a:endParaRPr>
          </a:p>
        </p:txBody>
      </p:sp>
    </p:spTree>
    <p:extLst>
      <p:ext uri="{BB962C8B-B14F-4D97-AF65-F5344CB8AC3E}">
        <p14:creationId xmlns:p14="http://schemas.microsoft.com/office/powerpoint/2010/main" val="1836914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764275"/>
            <a:ext cx="8267140" cy="3750969"/>
          </a:xfrm>
        </p:spPr>
        <p:txBody>
          <a:bodyPr>
            <a:normAutofit lnSpcReduction="10000"/>
          </a:bodyPr>
          <a:lstStyle/>
          <a:p>
            <a:r>
              <a:rPr lang="en-US" dirty="0" smtClean="0"/>
              <a:t>An example </a:t>
            </a:r>
            <a:r>
              <a:rPr lang="mr-IN" dirty="0" smtClean="0"/>
              <a:t>–</a:t>
            </a:r>
            <a:r>
              <a:rPr lang="en-US" dirty="0" smtClean="0"/>
              <a:t> </a:t>
            </a:r>
            <a:r>
              <a:rPr lang="en-US" i="1" dirty="0" smtClean="0"/>
              <a:t>Elevator Algorithm</a:t>
            </a:r>
          </a:p>
          <a:p>
            <a:pPr lvl="1"/>
            <a:r>
              <a:rPr lang="en-US" dirty="0" smtClean="0"/>
              <a:t>Assume</a:t>
            </a:r>
          </a:p>
          <a:p>
            <a:pPr lvl="2"/>
            <a:r>
              <a:rPr lang="en-US" dirty="0"/>
              <a:t>T</a:t>
            </a:r>
            <a:r>
              <a:rPr lang="en-US" dirty="0" smtClean="0"/>
              <a:t>he seek time from track n to m is ABS(n-m).</a:t>
            </a:r>
          </a:p>
          <a:p>
            <a:pPr lvl="2"/>
            <a:r>
              <a:rPr lang="en-US" dirty="0" smtClean="0"/>
              <a:t>The I/O request queue is for sectors on tracks </a:t>
            </a:r>
            <a:r>
              <a:rPr lang="en-US" dirty="0">
                <a:sym typeface="Wingdings"/>
              </a:rPr>
              <a:t>1, 9, 2, 8, </a:t>
            </a:r>
            <a:r>
              <a:rPr lang="en-US" dirty="0" smtClean="0">
                <a:sym typeface="Wingdings"/>
              </a:rPr>
              <a:t>3.</a:t>
            </a:r>
          </a:p>
          <a:p>
            <a:pPr lvl="2"/>
            <a:r>
              <a:rPr lang="en-US" dirty="0" smtClean="0">
                <a:sym typeface="Wingdings"/>
              </a:rPr>
              <a:t>The head is currently on track 5.</a:t>
            </a:r>
          </a:p>
          <a:p>
            <a:pPr lvl="1"/>
            <a:r>
              <a:rPr lang="en-US" dirty="0" smtClean="0">
                <a:sym typeface="Wingdings"/>
              </a:rPr>
              <a:t>Total seek time for FIFO processing</a:t>
            </a:r>
          </a:p>
          <a:p>
            <a:pPr lvl="2"/>
            <a:r>
              <a:rPr lang="en-US" dirty="0" smtClean="0">
                <a:sym typeface="Wingdings"/>
              </a:rPr>
              <a:t>Seek order is 519283</a:t>
            </a:r>
            <a:endParaRPr lang="en-US" dirty="0">
              <a:sym typeface="Wingdings"/>
            </a:endParaRPr>
          </a:p>
          <a:p>
            <a:pPr lvl="2"/>
            <a:r>
              <a:rPr lang="en-US" dirty="0" smtClean="0">
                <a:sym typeface="Wingdings"/>
              </a:rPr>
              <a:t>Total seek time is ABS(5-1) + ABS(1-9) + ABS(9-2) + ABS(2-8) + ABS(8-3)  = 30</a:t>
            </a:r>
          </a:p>
          <a:p>
            <a:pPr lvl="1"/>
            <a:r>
              <a:rPr lang="en-US" dirty="0" smtClean="0">
                <a:sym typeface="Wingdings"/>
              </a:rPr>
              <a:t>If the head goes all the way up and all the way down, like an elevator,</a:t>
            </a:r>
          </a:p>
          <a:p>
            <a:pPr lvl="2"/>
            <a:r>
              <a:rPr lang="en-US" dirty="0">
                <a:sym typeface="Wingdings"/>
              </a:rPr>
              <a:t>T</a:t>
            </a:r>
            <a:r>
              <a:rPr lang="en-US" dirty="0" smtClean="0">
                <a:sym typeface="Wingdings"/>
              </a:rPr>
              <a:t>he seek order 589321</a:t>
            </a:r>
          </a:p>
          <a:p>
            <a:pPr lvl="2"/>
            <a:r>
              <a:rPr lang="en-US" dirty="0" smtClean="0">
                <a:sym typeface="Wingdings"/>
              </a:rPr>
              <a:t>Total seek time is ABS(5-8) + ABS(8-9) + ABS(9-3) + ABS(3-2) + ABS(2-1) = 12</a:t>
            </a:r>
          </a:p>
          <a:p>
            <a:r>
              <a:rPr lang="en-US" dirty="0" smtClean="0">
                <a:sym typeface="Wingdings"/>
              </a:rPr>
              <a:t>There is a rich body of research and algorithms on optimizing</a:t>
            </a:r>
          </a:p>
          <a:p>
            <a:pPr lvl="1"/>
            <a:r>
              <a:rPr lang="en-US" dirty="0" smtClean="0">
                <a:sym typeface="Wingdings"/>
              </a:rPr>
              <a:t>Blocks on tracks/sectors.</a:t>
            </a:r>
          </a:p>
          <a:p>
            <a:pPr lvl="1"/>
            <a:r>
              <a:rPr lang="en-US" dirty="0" smtClean="0">
                <a:sym typeface="Wingdings"/>
              </a:rPr>
              <a:t>Seek/rotation optimization.</a:t>
            </a:r>
            <a:endParaRPr lang="en-US" dirty="0" smtClean="0"/>
          </a:p>
          <a:p>
            <a:pPr lvl="2"/>
            <a:endParaRPr lang="en-US" dirty="0"/>
          </a:p>
        </p:txBody>
      </p:sp>
      <p:sp>
        <p:nvSpPr>
          <p:cNvPr id="4" name="Rounded Rectangle 3"/>
          <p:cNvSpPr/>
          <p:nvPr/>
        </p:nvSpPr>
        <p:spPr>
          <a:xfrm>
            <a:off x="143301" y="402610"/>
            <a:ext cx="8734568" cy="4046560"/>
          </a:xfrm>
          <a:prstGeom prst="roundRect">
            <a:avLst/>
          </a:prstGeom>
          <a:solidFill>
            <a:schemeClr val="accent1"/>
          </a:solidFill>
          <a:effectLst/>
        </p:spPr>
        <p:txBody>
          <a:bodyPr wrap="square" lIns="182880" tIns="137160" rIns="137160" bIns="137160" rtlCol="0" anchor="ctr">
            <a:noAutofit/>
          </a:bodyPr>
          <a:lstStyle/>
          <a:p>
            <a:pPr>
              <a:lnSpc>
                <a:spcPct val="90000"/>
              </a:lnSpc>
              <a:spcBef>
                <a:spcPts val="600"/>
              </a:spcBef>
              <a:spcAft>
                <a:spcPts val="0"/>
              </a:spcAft>
            </a:pPr>
            <a:r>
              <a:rPr lang="en-US" sz="2000" dirty="0" smtClean="0">
                <a:solidFill>
                  <a:schemeClr val="bg1"/>
                </a:solidFill>
                <a:latin typeface="+mn-lt"/>
              </a:rPr>
              <a:t>Solid State Disks are becoming increasingly preferred over HDD.</a:t>
            </a:r>
          </a:p>
          <a:p>
            <a:pPr marL="914400" lvl="1" indent="-457200">
              <a:lnSpc>
                <a:spcPct val="90000"/>
              </a:lnSpc>
              <a:spcBef>
                <a:spcPts val="600"/>
              </a:spcBef>
              <a:spcAft>
                <a:spcPts val="0"/>
              </a:spcAft>
              <a:buFont typeface="+mj-lt"/>
              <a:buAutoNum type="arabicPeriod"/>
            </a:pPr>
            <a:r>
              <a:rPr lang="en-US" sz="1800" dirty="0" smtClean="0">
                <a:solidFill>
                  <a:schemeClr val="bg1"/>
                </a:solidFill>
                <a:latin typeface="+mn-lt"/>
              </a:rPr>
              <a:t>Faster (no rotation or seek latency).</a:t>
            </a:r>
          </a:p>
          <a:p>
            <a:pPr marL="914400" lvl="1" indent="-457200">
              <a:lnSpc>
                <a:spcPct val="90000"/>
              </a:lnSpc>
              <a:spcBef>
                <a:spcPts val="600"/>
              </a:spcBef>
              <a:spcAft>
                <a:spcPts val="0"/>
              </a:spcAft>
              <a:buFont typeface="+mj-lt"/>
              <a:buAutoNum type="arabicPeriod"/>
            </a:pPr>
            <a:r>
              <a:rPr lang="en-US" sz="1800" dirty="0" smtClean="0">
                <a:solidFill>
                  <a:schemeClr val="bg1"/>
                </a:solidFill>
                <a:latin typeface="+mn-lt"/>
              </a:rPr>
              <a:t>No moving parts </a:t>
            </a:r>
            <a:r>
              <a:rPr lang="en-US" sz="1800" dirty="0" smtClean="0">
                <a:solidFill>
                  <a:schemeClr val="bg1"/>
                </a:solidFill>
                <a:latin typeface="+mn-lt"/>
                <a:sym typeface="Wingdings"/>
              </a:rPr>
              <a:t> more reliable.</a:t>
            </a:r>
          </a:p>
          <a:p>
            <a:pPr>
              <a:lnSpc>
                <a:spcPct val="90000"/>
              </a:lnSpc>
              <a:spcBef>
                <a:spcPts val="600"/>
              </a:spcBef>
              <a:spcAft>
                <a:spcPts val="0"/>
              </a:spcAft>
            </a:pPr>
            <a:r>
              <a:rPr lang="en-US" sz="1800" dirty="0" smtClean="0">
                <a:solidFill>
                  <a:schemeClr val="bg1"/>
                </a:solidFill>
                <a:latin typeface="+mn-lt"/>
                <a:sym typeface="Wingdings"/>
              </a:rPr>
              <a:t>Even for HDDs</a:t>
            </a:r>
          </a:p>
          <a:p>
            <a:pPr marL="800100" lvl="1" indent="-342900">
              <a:lnSpc>
                <a:spcPct val="90000"/>
              </a:lnSpc>
              <a:spcBef>
                <a:spcPts val="600"/>
              </a:spcBef>
              <a:spcAft>
                <a:spcPts val="0"/>
              </a:spcAft>
              <a:buFont typeface="+mj-lt"/>
              <a:buAutoNum type="arabicPeriod"/>
            </a:pPr>
            <a:r>
              <a:rPr lang="en-US" sz="1800" dirty="0" smtClean="0">
                <a:solidFill>
                  <a:schemeClr val="bg1"/>
                </a:solidFill>
                <a:latin typeface="+mn-lt"/>
                <a:sym typeface="Wingdings"/>
              </a:rPr>
              <a:t>Disk controllers supporting DBs are very sophisticated.</a:t>
            </a:r>
          </a:p>
          <a:p>
            <a:pPr marL="800100" lvl="1" indent="-342900">
              <a:lnSpc>
                <a:spcPct val="90000"/>
              </a:lnSpc>
              <a:spcBef>
                <a:spcPts val="600"/>
              </a:spcBef>
              <a:spcAft>
                <a:spcPts val="0"/>
              </a:spcAft>
              <a:buFont typeface="+mj-lt"/>
              <a:buAutoNum type="arabicPeriod"/>
            </a:pPr>
            <a:r>
              <a:rPr lang="en-US" sz="1800" dirty="0" smtClean="0">
                <a:solidFill>
                  <a:schemeClr val="bg1"/>
                </a:solidFill>
                <a:latin typeface="+mn-lt"/>
                <a:sym typeface="Wingdings"/>
              </a:rPr>
              <a:t>A lot of the placement and scheduling optimization occurs in controller.</a:t>
            </a:r>
          </a:p>
          <a:p>
            <a:pPr>
              <a:lnSpc>
                <a:spcPct val="90000"/>
              </a:lnSpc>
              <a:spcBef>
                <a:spcPts val="600"/>
              </a:spcBef>
              <a:spcAft>
                <a:spcPts val="0"/>
              </a:spcAft>
            </a:pPr>
            <a:r>
              <a:rPr lang="en-US" sz="2000" dirty="0" smtClean="0">
                <a:solidFill>
                  <a:schemeClr val="bg1"/>
                </a:solidFill>
                <a:latin typeface="+mn-lt"/>
                <a:sym typeface="Wingdings"/>
              </a:rPr>
              <a:t>Seek and latency considerations are less important to the DB engine, but </a:t>
            </a:r>
            <a:r>
              <a:rPr lang="mr-IN" sz="2000" dirty="0" smtClean="0">
                <a:solidFill>
                  <a:schemeClr val="bg1"/>
                </a:solidFill>
                <a:latin typeface="+mn-lt"/>
                <a:sym typeface="Wingdings"/>
              </a:rPr>
              <a:t>…</a:t>
            </a:r>
            <a:endParaRPr lang="en-US" sz="2000" dirty="0" smtClean="0">
              <a:solidFill>
                <a:schemeClr val="bg1"/>
              </a:solidFill>
              <a:latin typeface="+mn-lt"/>
              <a:sym typeface="Wingdings"/>
            </a:endParaRPr>
          </a:p>
          <a:p>
            <a:pPr marL="800100" lvl="1" indent="-342900">
              <a:lnSpc>
                <a:spcPct val="90000"/>
              </a:lnSpc>
              <a:spcBef>
                <a:spcPts val="600"/>
              </a:spcBef>
              <a:spcAft>
                <a:spcPts val="0"/>
              </a:spcAft>
              <a:buFont typeface="Arial" charset="0"/>
              <a:buChar char="•"/>
            </a:pPr>
            <a:r>
              <a:rPr lang="en-US" sz="1800" dirty="0" smtClean="0">
                <a:solidFill>
                  <a:schemeClr val="bg1"/>
                </a:solidFill>
                <a:latin typeface="+mn-lt"/>
              </a:rPr>
              <a:t>The disk is still very far away.</a:t>
            </a:r>
          </a:p>
          <a:p>
            <a:pPr marL="800100" lvl="1" indent="-342900">
              <a:lnSpc>
                <a:spcPct val="90000"/>
              </a:lnSpc>
              <a:spcBef>
                <a:spcPts val="600"/>
              </a:spcBef>
              <a:spcAft>
                <a:spcPts val="0"/>
              </a:spcAft>
              <a:buFont typeface="Arial" charset="0"/>
              <a:buChar char="•"/>
            </a:pPr>
            <a:r>
              <a:rPr lang="en-US" sz="1800" dirty="0" smtClean="0">
                <a:solidFill>
                  <a:schemeClr val="bg1"/>
                </a:solidFill>
                <a:latin typeface="+mn-lt"/>
              </a:rPr>
              <a:t>Some of the optimization are still important.</a:t>
            </a:r>
          </a:p>
          <a:p>
            <a:pPr>
              <a:lnSpc>
                <a:spcPct val="90000"/>
              </a:lnSpc>
              <a:spcBef>
                <a:spcPts val="600"/>
              </a:spcBef>
              <a:spcAft>
                <a:spcPts val="0"/>
              </a:spcAft>
            </a:pPr>
            <a:r>
              <a:rPr lang="en-US" sz="2000" i="1" dirty="0" smtClean="0">
                <a:solidFill>
                  <a:srgbClr val="FFFF00"/>
                </a:solidFill>
                <a:latin typeface="+mn-lt"/>
              </a:rPr>
              <a:t>And, availability is still an important consideration.</a:t>
            </a:r>
          </a:p>
        </p:txBody>
      </p:sp>
      <p:sp>
        <p:nvSpPr>
          <p:cNvPr id="6" name="Title 1"/>
          <p:cNvSpPr>
            <a:spLocks noGrp="1"/>
          </p:cNvSpPr>
          <p:nvPr>
            <p:ph type="title"/>
          </p:nvPr>
        </p:nvSpPr>
        <p:spPr>
          <a:xfrm>
            <a:off x="304800" y="-19050"/>
            <a:ext cx="8239126" cy="387798"/>
          </a:xfrm>
        </p:spPr>
        <p:txBody>
          <a:bodyPr/>
          <a:lstStyle/>
          <a:p>
            <a:pPr algn="l"/>
            <a:r>
              <a:rPr lang="en-US" dirty="0" smtClean="0">
                <a:solidFill>
                  <a:schemeClr val="bg1"/>
                </a:solidFill>
              </a:rPr>
              <a:t>I/O Architecture</a:t>
            </a:r>
            <a:endParaRPr lang="en-US" dirty="0">
              <a:solidFill>
                <a:schemeClr val="bg1"/>
              </a:solidFill>
            </a:endParaRPr>
          </a:p>
        </p:txBody>
      </p:sp>
    </p:spTree>
    <p:extLst>
      <p:ext uri="{BB962C8B-B14F-4D97-AF65-F5344CB8AC3E}">
        <p14:creationId xmlns:p14="http://schemas.microsoft.com/office/powerpoint/2010/main" val="1325514325"/>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smtClean="0">
                <a:solidFill>
                  <a:schemeClr val="bg1"/>
                </a:solidFill>
              </a:rPr>
              <a:t>Module II </a:t>
            </a:r>
            <a:r>
              <a:rPr lang="mr-IN" altLang="en-US" sz="2800" i="1" dirty="0" smtClean="0">
                <a:solidFill>
                  <a:schemeClr val="bg1"/>
                </a:solidFill>
              </a:rPr>
              <a:t>–</a:t>
            </a:r>
            <a:r>
              <a:rPr lang="en-US" altLang="en-US" sz="2800" i="1" dirty="0" smtClean="0">
                <a:solidFill>
                  <a:schemeClr val="bg1"/>
                </a:solidFill>
              </a:rPr>
              <a:t> DBMS Architecture and Implementation</a:t>
            </a:r>
            <a:endParaRPr lang="en-US" altLang="en-US" sz="1600" i="1" dirty="0">
              <a:solidFill>
                <a:schemeClr val="bg1"/>
              </a:solidFill>
            </a:endParaRPr>
          </a:p>
          <a:p>
            <a:pPr algn="ctr"/>
            <a:r>
              <a:rPr lang="en-US" altLang="en-US" sz="1600" i="1" dirty="0" smtClean="0">
                <a:solidFill>
                  <a:schemeClr val="bg1"/>
                </a:solidFill>
              </a:rPr>
              <a:t>Overview and Reminder</a:t>
            </a:r>
            <a:endParaRPr lang="en-US" altLang="en-US" sz="1600" i="1" dirty="0">
              <a:solidFill>
                <a:schemeClr val="bg1"/>
              </a:solidFill>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2</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8: Disks, I/O, Indexes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7166"/>
            <a:ext cx="8239126" cy="3877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400" smtClean="0">
                <a:solidFill>
                  <a:schemeClr val="bg1"/>
                </a:solidFill>
              </a:rPr>
              <a:t>I/O Architecture</a:t>
            </a:r>
            <a:endParaRPr lang="en-US" sz="2400" dirty="0">
              <a:solidFill>
                <a:schemeClr val="bg1"/>
              </a:solidFill>
            </a:endParaRPr>
          </a:p>
        </p:txBody>
      </p:sp>
      <p:sp>
        <p:nvSpPr>
          <p:cNvPr id="3" name="Title 1"/>
          <p:cNvSpPr txBox="1">
            <a:spLocks/>
          </p:cNvSpPr>
          <p:nvPr/>
        </p:nvSpPr>
        <p:spPr>
          <a:xfrm>
            <a:off x="415351" y="784878"/>
            <a:ext cx="2743200" cy="2743200"/>
          </a:xfrm>
          <a:prstGeom prst="roundRect">
            <a:avLst>
              <a:gd name="adj" fmla="val 2752"/>
            </a:avLst>
          </a:prstGeom>
        </p:spPr>
        <p:txBody>
          <a:bodyPr>
            <a:noAutofit/>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r>
              <a:rPr lang="en-US" sz="3200" u="sng" smtClean="0"/>
              <a:t>R</a:t>
            </a:r>
            <a:r>
              <a:rPr lang="en-US" sz="3200" smtClean="0"/>
              <a:t>edundant</a:t>
            </a:r>
            <a:br>
              <a:rPr lang="en-US" sz="3200" smtClean="0"/>
            </a:br>
            <a:r>
              <a:rPr lang="en-US" sz="3200" u="sng" smtClean="0"/>
              <a:t>A</a:t>
            </a:r>
            <a:r>
              <a:rPr lang="en-US" sz="3200" smtClean="0"/>
              <a:t>rray</a:t>
            </a:r>
            <a:br>
              <a:rPr lang="en-US" sz="3200" smtClean="0"/>
            </a:br>
            <a:r>
              <a:rPr lang="en-US" sz="3200" smtClean="0"/>
              <a:t>of</a:t>
            </a:r>
            <a:br>
              <a:rPr lang="en-US" sz="3200" smtClean="0"/>
            </a:br>
            <a:r>
              <a:rPr lang="en-US" sz="3200" u="sng" smtClean="0"/>
              <a:t>I</a:t>
            </a:r>
            <a:r>
              <a:rPr lang="en-US" sz="3200" smtClean="0"/>
              <a:t>ndependent</a:t>
            </a:r>
            <a:br>
              <a:rPr lang="en-US" sz="3200" smtClean="0"/>
            </a:br>
            <a:r>
              <a:rPr lang="en-US" sz="3200" u="sng" smtClean="0"/>
              <a:t>D</a:t>
            </a:r>
            <a:r>
              <a:rPr lang="en-US" sz="3200" smtClean="0"/>
              <a:t>isks</a:t>
            </a:r>
            <a:br>
              <a:rPr lang="en-US" sz="3200" smtClean="0"/>
            </a:br>
            <a:r>
              <a:rPr lang="en-US" sz="3200" smtClean="0"/>
              <a:t/>
            </a:r>
            <a:br>
              <a:rPr lang="en-US" sz="3200" smtClean="0"/>
            </a:br>
            <a:r>
              <a:rPr lang="en-US" sz="3200" smtClean="0"/>
              <a:t>(RAID)</a:t>
            </a:r>
            <a:endParaRPr lang="en-US" sz="3200" dirty="0"/>
          </a:p>
        </p:txBody>
      </p:sp>
      <p:pic>
        <p:nvPicPr>
          <p:cNvPr id="4" name="Picture 3"/>
          <p:cNvPicPr>
            <a:picLocks noChangeAspect="1"/>
          </p:cNvPicPr>
          <p:nvPr/>
        </p:nvPicPr>
        <p:blipFill>
          <a:blip r:embed="rId2"/>
          <a:stretch>
            <a:fillRect/>
          </a:stretch>
        </p:blipFill>
        <p:spPr>
          <a:xfrm>
            <a:off x="6440606" y="644714"/>
            <a:ext cx="2609753" cy="1957315"/>
          </a:xfrm>
          <a:prstGeom prst="rect">
            <a:avLst/>
          </a:prstGeom>
        </p:spPr>
      </p:pic>
      <p:pic>
        <p:nvPicPr>
          <p:cNvPr id="5" name="Picture 4"/>
          <p:cNvPicPr>
            <a:picLocks noChangeAspect="1"/>
          </p:cNvPicPr>
          <p:nvPr/>
        </p:nvPicPr>
        <p:blipFill>
          <a:blip r:embed="rId3"/>
          <a:stretch>
            <a:fillRect/>
          </a:stretch>
        </p:blipFill>
        <p:spPr>
          <a:xfrm>
            <a:off x="3690556" y="514350"/>
            <a:ext cx="2218045" cy="2218045"/>
          </a:xfrm>
          <a:prstGeom prst="rect">
            <a:avLst/>
          </a:prstGeom>
        </p:spPr>
      </p:pic>
      <p:pic>
        <p:nvPicPr>
          <p:cNvPr id="6" name="Picture 5"/>
          <p:cNvPicPr>
            <a:picLocks noChangeAspect="1"/>
          </p:cNvPicPr>
          <p:nvPr/>
        </p:nvPicPr>
        <p:blipFill>
          <a:blip r:embed="rId4"/>
          <a:stretch>
            <a:fillRect/>
          </a:stretch>
        </p:blipFill>
        <p:spPr>
          <a:xfrm>
            <a:off x="4038600" y="2478796"/>
            <a:ext cx="3910272" cy="2098563"/>
          </a:xfrm>
          <a:prstGeom prst="rect">
            <a:avLst/>
          </a:prstGeom>
        </p:spPr>
      </p:pic>
    </p:spTree>
    <p:extLst>
      <p:ext uri="{BB962C8B-B14F-4D97-AF65-F5344CB8AC3E}">
        <p14:creationId xmlns:p14="http://schemas.microsoft.com/office/powerpoint/2010/main" val="786768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RAID </a:t>
            </a:r>
            <a:r>
              <a:rPr lang="en-US" sz="1600" dirty="0">
                <a:solidFill>
                  <a:schemeClr val="bg1"/>
                </a:solidFill>
              </a:rPr>
              <a:t>(https://</a:t>
            </a:r>
            <a:r>
              <a:rPr lang="en-US" sz="1600" dirty="0" err="1">
                <a:solidFill>
                  <a:schemeClr val="bg1"/>
                </a:solidFill>
              </a:rPr>
              <a:t>en.wikipedia.org</a:t>
            </a:r>
            <a:r>
              <a:rPr lang="en-US" sz="1600" dirty="0">
                <a:solidFill>
                  <a:schemeClr val="bg1"/>
                </a:solidFill>
              </a:rPr>
              <a:t>/wiki/RAID)</a:t>
            </a:r>
            <a:endParaRPr lang="en-US" dirty="0">
              <a:solidFill>
                <a:schemeClr val="bg1"/>
              </a:solidFill>
            </a:endParaRPr>
          </a:p>
        </p:txBody>
      </p:sp>
      <p:sp>
        <p:nvSpPr>
          <p:cNvPr id="3" name="Content Placeholder 2"/>
          <p:cNvSpPr>
            <a:spLocks noGrp="1"/>
          </p:cNvSpPr>
          <p:nvPr>
            <p:ph sz="half" idx="1"/>
          </p:nvPr>
        </p:nvSpPr>
        <p:spPr>
          <a:xfrm>
            <a:off x="457199" y="709685"/>
            <a:ext cx="8413845" cy="3805560"/>
          </a:xfrm>
        </p:spPr>
        <p:txBody>
          <a:bodyPr>
            <a:normAutofit fontScale="85000" lnSpcReduction="20000"/>
          </a:bodyPr>
          <a:lstStyle/>
          <a:p>
            <a:pPr marL="0" indent="0">
              <a:lnSpc>
                <a:spcPct val="120000"/>
              </a:lnSpc>
              <a:spcBef>
                <a:spcPts val="0"/>
              </a:spcBef>
              <a:spcAft>
                <a:spcPts val="100"/>
              </a:spcAft>
              <a:buNone/>
            </a:pPr>
            <a:r>
              <a:rPr lang="en-US" b="1" dirty="0" smtClean="0"/>
              <a:t>“RAID</a:t>
            </a:r>
            <a:r>
              <a:rPr lang="en-US" dirty="0"/>
              <a:t> (</a:t>
            </a:r>
            <a:r>
              <a:rPr lang="en-US" b="1" dirty="0"/>
              <a:t>redundant array of independent disks</a:t>
            </a:r>
            <a:r>
              <a:rPr lang="en-US" dirty="0"/>
              <a:t>) is a data </a:t>
            </a:r>
            <a:r>
              <a:rPr lang="en-US" dirty="0">
                <a:hlinkClick r:id="rId2" tooltip="Storage virtualization"/>
              </a:rPr>
              <a:t>storage virtualization</a:t>
            </a:r>
            <a:r>
              <a:rPr lang="en-US" dirty="0"/>
              <a:t> technology that combines multiple physical </a:t>
            </a:r>
            <a:r>
              <a:rPr lang="en-US" dirty="0">
                <a:hlinkClick r:id="rId3" tooltip="Disk drive"/>
              </a:rPr>
              <a:t>disk drive</a:t>
            </a:r>
            <a:r>
              <a:rPr lang="en-US" dirty="0"/>
              <a:t> components into a single logical unit for the purposes of </a:t>
            </a:r>
            <a:r>
              <a:rPr lang="en-US" dirty="0">
                <a:hlinkClick r:id="rId4" tooltip="Data redundancy"/>
              </a:rPr>
              <a:t>data redundancy</a:t>
            </a:r>
            <a:r>
              <a:rPr lang="en-US" dirty="0"/>
              <a:t>, performance improvement, or both</a:t>
            </a:r>
            <a:r>
              <a:rPr lang="en-US" dirty="0" smtClean="0"/>
              <a:t>. (</a:t>
            </a:r>
            <a:r>
              <a:rPr lang="mr-IN" dirty="0" smtClean="0"/>
              <a:t>…</a:t>
            </a:r>
            <a:r>
              <a:rPr lang="en-US" dirty="0" smtClean="0"/>
              <a:t>) </a:t>
            </a:r>
            <a:br>
              <a:rPr lang="en-US" dirty="0" smtClean="0"/>
            </a:br>
            <a:endParaRPr lang="en-US" dirty="0" smtClean="0"/>
          </a:p>
          <a:p>
            <a:pPr marL="0" indent="0">
              <a:lnSpc>
                <a:spcPct val="120000"/>
              </a:lnSpc>
              <a:spcBef>
                <a:spcPts val="0"/>
              </a:spcBef>
              <a:spcAft>
                <a:spcPts val="100"/>
              </a:spcAft>
              <a:buNone/>
            </a:pPr>
            <a:r>
              <a:rPr lang="en-US" dirty="0" smtClean="0">
                <a:hlinkClick r:id="rId5" tooltip="RAID 0"/>
              </a:rPr>
              <a:t>RAID</a:t>
            </a:r>
            <a:r>
              <a:rPr lang="en-US" dirty="0">
                <a:hlinkClick r:id="rId5" tooltip="RAID 0"/>
              </a:rPr>
              <a:t> 0</a:t>
            </a:r>
            <a:r>
              <a:rPr lang="en-US" dirty="0"/>
              <a:t> consists of </a:t>
            </a:r>
            <a:r>
              <a:rPr lang="en-US" dirty="0">
                <a:hlinkClick r:id="rId6" tooltip="Data striping"/>
              </a:rPr>
              <a:t>striping</a:t>
            </a:r>
            <a:r>
              <a:rPr lang="en-US" dirty="0"/>
              <a:t>, without </a:t>
            </a:r>
            <a:r>
              <a:rPr lang="en-US" dirty="0">
                <a:hlinkClick r:id="rId7" tooltip="Disk mirroring"/>
              </a:rPr>
              <a:t>mirroring</a:t>
            </a:r>
            <a:r>
              <a:rPr lang="en-US" dirty="0"/>
              <a:t> or </a:t>
            </a:r>
            <a:r>
              <a:rPr lang="en-US" dirty="0">
                <a:hlinkClick r:id="rId8" tooltip="Parity bit"/>
              </a:rPr>
              <a:t>parity</a:t>
            </a:r>
            <a:r>
              <a:rPr lang="en-US" dirty="0"/>
              <a:t>. </a:t>
            </a:r>
            <a:r>
              <a:rPr lang="en-US" dirty="0" smtClean="0"/>
              <a:t>(</a:t>
            </a:r>
            <a:r>
              <a:rPr lang="mr-IN" dirty="0" smtClean="0"/>
              <a:t>…</a:t>
            </a:r>
            <a:r>
              <a:rPr lang="en-US" dirty="0" smtClean="0"/>
              <a:t>)</a:t>
            </a:r>
            <a:endParaRPr lang="en-US" dirty="0"/>
          </a:p>
          <a:p>
            <a:pPr marL="0" indent="0">
              <a:lnSpc>
                <a:spcPct val="120000"/>
              </a:lnSpc>
              <a:spcBef>
                <a:spcPts val="0"/>
              </a:spcBef>
              <a:spcAft>
                <a:spcPts val="100"/>
              </a:spcAft>
              <a:buNone/>
            </a:pPr>
            <a:r>
              <a:rPr lang="en-US" dirty="0" smtClean="0">
                <a:hlinkClick r:id="rId9" tooltip="RAID 1"/>
              </a:rPr>
              <a:t>RAID</a:t>
            </a:r>
            <a:r>
              <a:rPr lang="en-US" dirty="0">
                <a:hlinkClick r:id="rId9" tooltip="RAID 1"/>
              </a:rPr>
              <a:t> 1</a:t>
            </a:r>
            <a:r>
              <a:rPr lang="en-US" dirty="0"/>
              <a:t> consists of data mirroring, without parity or </a:t>
            </a:r>
            <a:r>
              <a:rPr lang="en-US" dirty="0" smtClean="0"/>
              <a:t>striping. (</a:t>
            </a:r>
            <a:r>
              <a:rPr lang="mr-IN" dirty="0" smtClean="0"/>
              <a:t>…</a:t>
            </a:r>
            <a:r>
              <a:rPr lang="en-US" dirty="0" smtClean="0"/>
              <a:t>)</a:t>
            </a:r>
          </a:p>
          <a:p>
            <a:pPr marL="0" indent="0">
              <a:lnSpc>
                <a:spcPct val="120000"/>
              </a:lnSpc>
              <a:spcBef>
                <a:spcPts val="0"/>
              </a:spcBef>
              <a:spcAft>
                <a:spcPts val="100"/>
              </a:spcAft>
              <a:buNone/>
            </a:pPr>
            <a:r>
              <a:rPr lang="en-US" dirty="0" smtClean="0">
                <a:hlinkClick r:id="rId10" tooltip="RAID 2"/>
              </a:rPr>
              <a:t>RAID</a:t>
            </a:r>
            <a:r>
              <a:rPr lang="en-US" dirty="0">
                <a:hlinkClick r:id="rId10" tooltip="RAID 2"/>
              </a:rPr>
              <a:t> 2</a:t>
            </a:r>
            <a:r>
              <a:rPr lang="en-US" dirty="0"/>
              <a:t> consists of bit-level striping with dedicated </a:t>
            </a:r>
            <a:r>
              <a:rPr lang="en-US" dirty="0">
                <a:hlinkClick r:id="rId11" tooltip="Hamming code"/>
              </a:rPr>
              <a:t>Hamming-code</a:t>
            </a:r>
            <a:r>
              <a:rPr lang="en-US" dirty="0"/>
              <a:t> parity</a:t>
            </a:r>
            <a:r>
              <a:rPr lang="en-US" dirty="0" smtClean="0"/>
              <a:t>. (</a:t>
            </a:r>
            <a:r>
              <a:rPr lang="mr-IN" dirty="0" smtClean="0"/>
              <a:t>…</a:t>
            </a:r>
            <a:r>
              <a:rPr lang="en-US" dirty="0" smtClean="0"/>
              <a:t>)</a:t>
            </a:r>
          </a:p>
          <a:p>
            <a:pPr marL="0" indent="0">
              <a:lnSpc>
                <a:spcPct val="120000"/>
              </a:lnSpc>
              <a:spcBef>
                <a:spcPts val="0"/>
              </a:spcBef>
              <a:spcAft>
                <a:spcPts val="100"/>
              </a:spcAft>
              <a:buNone/>
            </a:pPr>
            <a:r>
              <a:rPr lang="en-US" dirty="0">
                <a:hlinkClick r:id="rId12" tooltip="RAID 3"/>
              </a:rPr>
              <a:t>RAID 3</a:t>
            </a:r>
            <a:r>
              <a:rPr lang="en-US" dirty="0"/>
              <a:t> consists of byte-level striping with dedicated parity. </a:t>
            </a:r>
            <a:r>
              <a:rPr lang="en-US" dirty="0" smtClean="0"/>
              <a:t>(</a:t>
            </a:r>
            <a:r>
              <a:rPr lang="mr-IN" dirty="0" smtClean="0"/>
              <a:t>…</a:t>
            </a:r>
            <a:r>
              <a:rPr lang="en-US" dirty="0" smtClean="0"/>
              <a:t>)</a:t>
            </a:r>
          </a:p>
          <a:p>
            <a:pPr marL="0" indent="0">
              <a:lnSpc>
                <a:spcPct val="120000"/>
              </a:lnSpc>
              <a:spcBef>
                <a:spcPts val="0"/>
              </a:spcBef>
              <a:spcAft>
                <a:spcPts val="100"/>
              </a:spcAft>
              <a:buNone/>
            </a:pPr>
            <a:r>
              <a:rPr lang="en-US" dirty="0">
                <a:hlinkClick r:id="rId13" tooltip="RAID 4"/>
              </a:rPr>
              <a:t>RAID 4</a:t>
            </a:r>
            <a:r>
              <a:rPr lang="en-US" dirty="0"/>
              <a:t> consists of block-level striping with dedicated parity</a:t>
            </a:r>
            <a:r>
              <a:rPr lang="en-US" dirty="0" smtClean="0"/>
              <a:t>. (</a:t>
            </a:r>
            <a:r>
              <a:rPr lang="mr-IN" dirty="0" smtClean="0"/>
              <a:t>…</a:t>
            </a:r>
            <a:r>
              <a:rPr lang="en-US" dirty="0" smtClean="0"/>
              <a:t>)</a:t>
            </a:r>
          </a:p>
          <a:p>
            <a:pPr marL="0" indent="0">
              <a:lnSpc>
                <a:spcPct val="120000"/>
              </a:lnSpc>
              <a:spcBef>
                <a:spcPts val="0"/>
              </a:spcBef>
              <a:spcAft>
                <a:spcPts val="100"/>
              </a:spcAft>
              <a:buNone/>
            </a:pPr>
            <a:r>
              <a:rPr lang="en-US" dirty="0">
                <a:hlinkClick r:id="rId14" tooltip="RAID 5"/>
              </a:rPr>
              <a:t>RAID 5</a:t>
            </a:r>
            <a:r>
              <a:rPr lang="en-US" dirty="0"/>
              <a:t> consists of block-level striping with distributed parity. </a:t>
            </a:r>
            <a:r>
              <a:rPr lang="en-US" dirty="0" smtClean="0"/>
              <a:t>(</a:t>
            </a:r>
            <a:r>
              <a:rPr lang="mr-IN" dirty="0" smtClean="0"/>
              <a:t>…</a:t>
            </a:r>
            <a:r>
              <a:rPr lang="en-US" dirty="0" smtClean="0"/>
              <a:t>)</a:t>
            </a:r>
          </a:p>
          <a:p>
            <a:pPr marL="0" indent="0">
              <a:lnSpc>
                <a:spcPct val="120000"/>
              </a:lnSpc>
              <a:spcBef>
                <a:spcPts val="0"/>
              </a:spcBef>
              <a:spcAft>
                <a:spcPts val="100"/>
              </a:spcAft>
              <a:buNone/>
            </a:pPr>
            <a:r>
              <a:rPr lang="en-US" dirty="0">
                <a:hlinkClick r:id="rId15" tooltip="RAID 6"/>
              </a:rPr>
              <a:t>RAID 6</a:t>
            </a:r>
            <a:r>
              <a:rPr lang="en-US" dirty="0"/>
              <a:t> consists of block-level striping with double distributed parity</a:t>
            </a:r>
            <a:r>
              <a:rPr lang="en-US" dirty="0" smtClean="0"/>
              <a:t>. (</a:t>
            </a:r>
            <a:r>
              <a:rPr lang="mr-IN" dirty="0" smtClean="0"/>
              <a:t>…</a:t>
            </a:r>
            <a:r>
              <a:rPr lang="en-US" dirty="0" smtClean="0"/>
              <a:t>)</a:t>
            </a:r>
          </a:p>
          <a:p>
            <a:pPr marL="0" indent="0">
              <a:lnSpc>
                <a:spcPct val="120000"/>
              </a:lnSpc>
              <a:spcBef>
                <a:spcPts val="0"/>
              </a:spcBef>
              <a:spcAft>
                <a:spcPts val="100"/>
              </a:spcAft>
              <a:buNone/>
            </a:pPr>
            <a:endParaRPr lang="en-US" dirty="0" smtClean="0"/>
          </a:p>
          <a:p>
            <a:pPr marL="0" indent="0">
              <a:lnSpc>
                <a:spcPct val="120000"/>
              </a:lnSpc>
              <a:spcBef>
                <a:spcPts val="0"/>
              </a:spcBef>
              <a:spcAft>
                <a:spcPts val="100"/>
              </a:spcAft>
              <a:buNone/>
            </a:pPr>
            <a:r>
              <a:rPr lang="en-US" dirty="0" smtClean="0"/>
              <a:t>Nested</a:t>
            </a:r>
            <a:r>
              <a:rPr lang="en-US" dirty="0"/>
              <a:t> </a:t>
            </a:r>
            <a:r>
              <a:rPr lang="en-US" dirty="0" smtClean="0"/>
              <a:t>RAID</a:t>
            </a:r>
          </a:p>
          <a:p>
            <a:pPr lvl="1">
              <a:lnSpc>
                <a:spcPct val="120000"/>
              </a:lnSpc>
              <a:spcBef>
                <a:spcPts val="0"/>
              </a:spcBef>
              <a:spcAft>
                <a:spcPts val="100"/>
              </a:spcAft>
            </a:pPr>
            <a:r>
              <a:rPr lang="en-US" dirty="0" smtClean="0"/>
              <a:t>RAID</a:t>
            </a:r>
            <a:r>
              <a:rPr lang="en-US" dirty="0"/>
              <a:t> 0+1: creates two stripes and mirrors them. </a:t>
            </a:r>
            <a:r>
              <a:rPr lang="en-US" dirty="0" smtClean="0"/>
              <a:t>(</a:t>
            </a:r>
            <a:r>
              <a:rPr lang="mr-IN" dirty="0" smtClean="0"/>
              <a:t>…</a:t>
            </a:r>
            <a:r>
              <a:rPr lang="en-US" dirty="0" smtClean="0"/>
              <a:t>)</a:t>
            </a:r>
          </a:p>
          <a:p>
            <a:pPr lvl="1">
              <a:lnSpc>
                <a:spcPct val="120000"/>
              </a:lnSpc>
              <a:spcBef>
                <a:spcPts val="0"/>
              </a:spcBef>
              <a:spcAft>
                <a:spcPts val="100"/>
              </a:spcAft>
            </a:pPr>
            <a:r>
              <a:rPr lang="en-US" dirty="0"/>
              <a:t>RAID 1+0: creates a striped set from a series of mirrored drives</a:t>
            </a:r>
            <a:r>
              <a:rPr lang="en-US" dirty="0" smtClean="0"/>
              <a:t>. (</a:t>
            </a:r>
            <a:r>
              <a:rPr lang="mr-IN" dirty="0" smtClean="0"/>
              <a:t>…</a:t>
            </a:r>
            <a:r>
              <a:rPr lang="en-US" dirty="0" smtClean="0"/>
              <a:t>)</a:t>
            </a:r>
          </a:p>
          <a:p>
            <a:pPr lvl="1">
              <a:lnSpc>
                <a:spcPct val="120000"/>
              </a:lnSpc>
              <a:spcBef>
                <a:spcPts val="0"/>
              </a:spcBef>
              <a:spcAft>
                <a:spcPts val="100"/>
              </a:spcAft>
            </a:pPr>
            <a:r>
              <a:rPr lang="en-US" b="1" dirty="0">
                <a:hlinkClick r:id="rId16" tooltip="JBOD"/>
              </a:rPr>
              <a:t>JBOD</a:t>
            </a:r>
            <a:r>
              <a:rPr lang="en-US" b="1" dirty="0"/>
              <a:t> RAID N+N:</a:t>
            </a:r>
            <a:r>
              <a:rPr lang="en-US" dirty="0"/>
              <a:t> With JBOD (</a:t>
            </a:r>
            <a:r>
              <a:rPr lang="en-US" i="1" dirty="0"/>
              <a:t>just a bunch of disks</a:t>
            </a:r>
            <a:r>
              <a:rPr lang="en-US" dirty="0"/>
              <a:t>), </a:t>
            </a:r>
            <a:r>
              <a:rPr lang="en-US" dirty="0" smtClean="0"/>
              <a:t>(</a:t>
            </a:r>
            <a:r>
              <a:rPr lang="mr-IN" dirty="0" smtClean="0"/>
              <a:t>…</a:t>
            </a:r>
            <a:r>
              <a:rPr lang="en-US" dirty="0" smtClean="0"/>
              <a:t>)”</a:t>
            </a:r>
          </a:p>
          <a:p>
            <a:pPr lvl="1">
              <a:lnSpc>
                <a:spcPct val="120000"/>
              </a:lnSpc>
              <a:spcBef>
                <a:spcPts val="0"/>
              </a:spcBef>
              <a:spcAft>
                <a:spcPts val="100"/>
              </a:spcAft>
            </a:pPr>
            <a:endParaRPr lang="en-US" dirty="0" smtClean="0"/>
          </a:p>
          <a:p>
            <a:pPr marL="0" indent="0">
              <a:lnSpc>
                <a:spcPct val="120000"/>
              </a:lnSpc>
              <a:spcBef>
                <a:spcPts val="0"/>
              </a:spcBef>
              <a:spcAft>
                <a:spcPts val="100"/>
              </a:spcAft>
              <a:buNone/>
            </a:pPr>
            <a:endParaRPr lang="en-US" dirty="0" smtClean="0"/>
          </a:p>
          <a:p>
            <a:pPr marL="0" indent="0">
              <a:lnSpc>
                <a:spcPct val="120000"/>
              </a:lnSpc>
              <a:spcBef>
                <a:spcPts val="0"/>
              </a:spcBef>
              <a:spcAft>
                <a:spcPts val="100"/>
              </a:spcAft>
              <a:buNone/>
            </a:pPr>
            <a:endParaRPr lang="en-US" dirty="0" smtClean="0"/>
          </a:p>
          <a:p>
            <a:pPr marL="0" indent="0">
              <a:lnSpc>
                <a:spcPct val="120000"/>
              </a:lnSpc>
              <a:spcBef>
                <a:spcPts val="0"/>
              </a:spcBef>
              <a:spcAft>
                <a:spcPts val="100"/>
              </a:spcAft>
              <a:buNone/>
            </a:pPr>
            <a:endParaRPr lang="en-US" dirty="0" smtClean="0"/>
          </a:p>
          <a:p>
            <a:pPr marL="0" indent="0">
              <a:lnSpc>
                <a:spcPct val="120000"/>
              </a:lnSpc>
              <a:spcBef>
                <a:spcPts val="0"/>
              </a:spcBef>
              <a:spcAft>
                <a:spcPts val="100"/>
              </a:spcAft>
              <a:buNone/>
            </a:pPr>
            <a:endParaRPr lang="en-US" dirty="0" smtClean="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p:txBody>
      </p:sp>
    </p:spTree>
    <p:extLst>
      <p:ext uri="{BB962C8B-B14F-4D97-AF65-F5344CB8AC3E}">
        <p14:creationId xmlns:p14="http://schemas.microsoft.com/office/powerpoint/2010/main" val="1322328059"/>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RAID </a:t>
            </a:r>
            <a:r>
              <a:rPr lang="en-US" sz="1600" dirty="0"/>
              <a:t>(https://</a:t>
            </a:r>
            <a:r>
              <a:rPr lang="en-US" sz="1600" dirty="0" err="1"/>
              <a:t>en.wikipedia.org</a:t>
            </a:r>
            <a:r>
              <a:rPr lang="en-US" sz="1600" dirty="0"/>
              <a:t>/wiki/RAID)</a:t>
            </a:r>
            <a:endParaRPr lang="en-US" dirty="0"/>
          </a:p>
        </p:txBody>
      </p:sp>
      <p:sp>
        <p:nvSpPr>
          <p:cNvPr id="3" name="Content Placeholder 2"/>
          <p:cNvSpPr>
            <a:spLocks noGrp="1"/>
          </p:cNvSpPr>
          <p:nvPr>
            <p:ph sz="half" idx="1"/>
          </p:nvPr>
        </p:nvSpPr>
        <p:spPr>
          <a:xfrm>
            <a:off x="457199" y="709685"/>
            <a:ext cx="8413845" cy="3805560"/>
          </a:xfrm>
        </p:spPr>
        <p:txBody>
          <a:bodyPr>
            <a:normAutofit fontScale="85000" lnSpcReduction="10000"/>
          </a:bodyPr>
          <a:lstStyle/>
          <a:p>
            <a:pPr marL="0" indent="0">
              <a:lnSpc>
                <a:spcPct val="120000"/>
              </a:lnSpc>
              <a:spcBef>
                <a:spcPts val="0"/>
              </a:spcBef>
              <a:spcAft>
                <a:spcPts val="200"/>
              </a:spcAft>
              <a:buNone/>
            </a:pPr>
            <a:r>
              <a:rPr lang="en-US" b="1" dirty="0" smtClean="0"/>
              <a:t>“RAID</a:t>
            </a:r>
            <a:r>
              <a:rPr lang="en-US" dirty="0"/>
              <a:t> (</a:t>
            </a:r>
            <a:r>
              <a:rPr lang="en-US" b="1" dirty="0"/>
              <a:t>redundant array of independent disks</a:t>
            </a:r>
            <a:r>
              <a:rPr lang="en-US" dirty="0"/>
              <a:t>) is a data </a:t>
            </a:r>
            <a:r>
              <a:rPr lang="en-US" dirty="0">
                <a:hlinkClick r:id="rId2" tooltip="Storage virtualization"/>
              </a:rPr>
              <a:t>storage virtualization</a:t>
            </a:r>
            <a:r>
              <a:rPr lang="en-US" dirty="0"/>
              <a:t> technology that combines multiple physical </a:t>
            </a:r>
            <a:r>
              <a:rPr lang="en-US" dirty="0">
                <a:hlinkClick r:id="rId3" tooltip="Disk drive"/>
              </a:rPr>
              <a:t>disk drive</a:t>
            </a:r>
            <a:r>
              <a:rPr lang="en-US" dirty="0"/>
              <a:t> components into a single logical unit for the purposes of </a:t>
            </a:r>
            <a:r>
              <a:rPr lang="en-US" dirty="0">
                <a:hlinkClick r:id="rId4" tooltip="Data redundancy"/>
              </a:rPr>
              <a:t>data redundancy</a:t>
            </a:r>
            <a:r>
              <a:rPr lang="en-US" dirty="0"/>
              <a:t>, performance improvement, or both</a:t>
            </a:r>
            <a:r>
              <a:rPr lang="en-US" dirty="0" smtClean="0"/>
              <a:t>. (</a:t>
            </a:r>
            <a:r>
              <a:rPr lang="mr-IN" dirty="0" smtClean="0"/>
              <a:t>…</a:t>
            </a:r>
            <a:r>
              <a:rPr lang="en-US" dirty="0" smtClean="0"/>
              <a:t>) ]</a:t>
            </a:r>
          </a:p>
          <a:p>
            <a:pPr marL="0" indent="0">
              <a:lnSpc>
                <a:spcPct val="120000"/>
              </a:lnSpc>
              <a:spcBef>
                <a:spcPts val="0"/>
              </a:spcBef>
              <a:spcAft>
                <a:spcPts val="200"/>
              </a:spcAft>
              <a:buNone/>
            </a:pPr>
            <a:r>
              <a:rPr lang="en-US" dirty="0" smtClean="0">
                <a:hlinkClick r:id="rId5" tooltip="RAID 0"/>
              </a:rPr>
              <a:t>RAID</a:t>
            </a:r>
            <a:r>
              <a:rPr lang="en-US" dirty="0">
                <a:hlinkClick r:id="rId5" tooltip="RAID 0"/>
              </a:rPr>
              <a:t> 0</a:t>
            </a:r>
            <a:r>
              <a:rPr lang="en-US" dirty="0"/>
              <a:t> consists of </a:t>
            </a:r>
            <a:r>
              <a:rPr lang="en-US" dirty="0">
                <a:hlinkClick r:id="rId6" tooltip="Data striping"/>
              </a:rPr>
              <a:t>striping</a:t>
            </a:r>
            <a:r>
              <a:rPr lang="en-US" dirty="0"/>
              <a:t>, without </a:t>
            </a:r>
            <a:r>
              <a:rPr lang="en-US" dirty="0">
                <a:hlinkClick r:id="rId7" tooltip="Disk mirroring"/>
              </a:rPr>
              <a:t>mirroring</a:t>
            </a:r>
            <a:r>
              <a:rPr lang="en-US" dirty="0"/>
              <a:t> or </a:t>
            </a:r>
            <a:r>
              <a:rPr lang="en-US" dirty="0">
                <a:hlinkClick r:id="rId8" tooltip="Parity bit"/>
              </a:rPr>
              <a:t>parity</a:t>
            </a:r>
            <a:r>
              <a:rPr lang="en-US" dirty="0"/>
              <a:t>. </a:t>
            </a:r>
            <a:r>
              <a:rPr lang="en-US" dirty="0" smtClean="0"/>
              <a:t>(</a:t>
            </a:r>
            <a:r>
              <a:rPr lang="mr-IN" dirty="0" smtClean="0"/>
              <a:t>…</a:t>
            </a:r>
            <a:r>
              <a:rPr lang="en-US" dirty="0" smtClean="0"/>
              <a:t>)</a:t>
            </a:r>
            <a:endParaRPr lang="en-US" dirty="0"/>
          </a:p>
          <a:p>
            <a:pPr marL="0" indent="0">
              <a:lnSpc>
                <a:spcPct val="120000"/>
              </a:lnSpc>
              <a:spcBef>
                <a:spcPts val="0"/>
              </a:spcBef>
              <a:spcAft>
                <a:spcPts val="200"/>
              </a:spcAft>
              <a:buNone/>
            </a:pPr>
            <a:r>
              <a:rPr lang="en-US" dirty="0" smtClean="0">
                <a:hlinkClick r:id="rId9" tooltip="RAID 1"/>
              </a:rPr>
              <a:t>RAID</a:t>
            </a:r>
            <a:r>
              <a:rPr lang="en-US" dirty="0">
                <a:hlinkClick r:id="rId9" tooltip="RAID 1"/>
              </a:rPr>
              <a:t> 1</a:t>
            </a:r>
            <a:r>
              <a:rPr lang="en-US" dirty="0"/>
              <a:t> consists of data mirroring, without parity or </a:t>
            </a:r>
            <a:r>
              <a:rPr lang="en-US" dirty="0" smtClean="0"/>
              <a:t>striping. (</a:t>
            </a:r>
            <a:r>
              <a:rPr lang="mr-IN" dirty="0" smtClean="0"/>
              <a:t>…</a:t>
            </a:r>
            <a:r>
              <a:rPr lang="en-US" dirty="0" smtClean="0"/>
              <a:t>)</a:t>
            </a:r>
          </a:p>
          <a:p>
            <a:pPr marL="0" indent="0">
              <a:lnSpc>
                <a:spcPct val="120000"/>
              </a:lnSpc>
              <a:spcBef>
                <a:spcPts val="0"/>
              </a:spcBef>
              <a:spcAft>
                <a:spcPts val="200"/>
              </a:spcAft>
              <a:buNone/>
            </a:pPr>
            <a:r>
              <a:rPr lang="en-US" dirty="0" smtClean="0">
                <a:hlinkClick r:id="rId10" tooltip="RAID 2"/>
              </a:rPr>
              <a:t>RAID</a:t>
            </a:r>
            <a:r>
              <a:rPr lang="en-US" dirty="0">
                <a:hlinkClick r:id="rId10" tooltip="RAID 2"/>
              </a:rPr>
              <a:t> 2</a:t>
            </a:r>
            <a:r>
              <a:rPr lang="en-US" dirty="0"/>
              <a:t> consists of bit-level striping with dedicated </a:t>
            </a:r>
            <a:r>
              <a:rPr lang="en-US" dirty="0">
                <a:hlinkClick r:id="rId11" tooltip="Hamming code"/>
              </a:rPr>
              <a:t>Hamming-code</a:t>
            </a:r>
            <a:r>
              <a:rPr lang="en-US" dirty="0"/>
              <a:t> parity</a:t>
            </a:r>
            <a:r>
              <a:rPr lang="en-US" dirty="0" smtClean="0"/>
              <a:t>. (</a:t>
            </a:r>
            <a:r>
              <a:rPr lang="mr-IN" dirty="0" smtClean="0"/>
              <a:t>…</a:t>
            </a:r>
            <a:r>
              <a:rPr lang="en-US" dirty="0" smtClean="0"/>
              <a:t>)</a:t>
            </a:r>
          </a:p>
          <a:p>
            <a:pPr marL="0" indent="0">
              <a:lnSpc>
                <a:spcPct val="120000"/>
              </a:lnSpc>
              <a:spcBef>
                <a:spcPts val="0"/>
              </a:spcBef>
              <a:spcAft>
                <a:spcPts val="200"/>
              </a:spcAft>
              <a:buNone/>
            </a:pPr>
            <a:r>
              <a:rPr lang="en-US" dirty="0">
                <a:hlinkClick r:id="rId12" tooltip="RAID 3"/>
              </a:rPr>
              <a:t>RAID 3</a:t>
            </a:r>
            <a:r>
              <a:rPr lang="en-US" dirty="0"/>
              <a:t> consists of byte-level striping with dedicated parity. </a:t>
            </a:r>
            <a:r>
              <a:rPr lang="en-US" dirty="0" smtClean="0"/>
              <a:t>(</a:t>
            </a:r>
            <a:r>
              <a:rPr lang="mr-IN" dirty="0" smtClean="0"/>
              <a:t>…</a:t>
            </a:r>
            <a:r>
              <a:rPr lang="en-US" dirty="0" smtClean="0"/>
              <a:t>)</a:t>
            </a:r>
          </a:p>
          <a:p>
            <a:pPr marL="0" indent="0">
              <a:lnSpc>
                <a:spcPct val="120000"/>
              </a:lnSpc>
              <a:spcBef>
                <a:spcPts val="0"/>
              </a:spcBef>
              <a:spcAft>
                <a:spcPts val="200"/>
              </a:spcAft>
              <a:buNone/>
            </a:pPr>
            <a:r>
              <a:rPr lang="en-US" dirty="0">
                <a:hlinkClick r:id="rId13" tooltip="RAID 4"/>
              </a:rPr>
              <a:t>RAID 4</a:t>
            </a:r>
            <a:r>
              <a:rPr lang="en-US" dirty="0"/>
              <a:t> consists of block-level striping with dedicated parity</a:t>
            </a:r>
            <a:r>
              <a:rPr lang="en-US" dirty="0" smtClean="0"/>
              <a:t>. (</a:t>
            </a:r>
            <a:r>
              <a:rPr lang="mr-IN" dirty="0" smtClean="0"/>
              <a:t>…</a:t>
            </a:r>
            <a:r>
              <a:rPr lang="en-US" dirty="0" smtClean="0"/>
              <a:t>)</a:t>
            </a:r>
          </a:p>
          <a:p>
            <a:pPr marL="0" indent="0">
              <a:lnSpc>
                <a:spcPct val="120000"/>
              </a:lnSpc>
              <a:spcBef>
                <a:spcPts val="0"/>
              </a:spcBef>
              <a:spcAft>
                <a:spcPts val="200"/>
              </a:spcAft>
              <a:buNone/>
            </a:pPr>
            <a:r>
              <a:rPr lang="en-US" dirty="0">
                <a:hlinkClick r:id="rId14" tooltip="RAID 5"/>
              </a:rPr>
              <a:t>RAID 5</a:t>
            </a:r>
            <a:r>
              <a:rPr lang="en-US" dirty="0"/>
              <a:t> consists of block-level striping with distributed parity. </a:t>
            </a:r>
            <a:r>
              <a:rPr lang="en-US" dirty="0" smtClean="0"/>
              <a:t>(</a:t>
            </a:r>
            <a:r>
              <a:rPr lang="mr-IN" dirty="0" smtClean="0"/>
              <a:t>…</a:t>
            </a:r>
            <a:r>
              <a:rPr lang="en-US" dirty="0" smtClean="0"/>
              <a:t>)</a:t>
            </a:r>
          </a:p>
          <a:p>
            <a:pPr marL="0" indent="0">
              <a:lnSpc>
                <a:spcPct val="120000"/>
              </a:lnSpc>
              <a:spcBef>
                <a:spcPts val="0"/>
              </a:spcBef>
              <a:spcAft>
                <a:spcPts val="200"/>
              </a:spcAft>
              <a:buNone/>
            </a:pPr>
            <a:r>
              <a:rPr lang="en-US" dirty="0">
                <a:hlinkClick r:id="rId15" tooltip="RAID 6"/>
              </a:rPr>
              <a:t>RAID 6</a:t>
            </a:r>
            <a:r>
              <a:rPr lang="en-US" dirty="0"/>
              <a:t> consists of block-level striping with double distributed parity</a:t>
            </a:r>
            <a:r>
              <a:rPr lang="en-US" dirty="0" smtClean="0"/>
              <a:t>. (</a:t>
            </a:r>
            <a:r>
              <a:rPr lang="mr-IN" dirty="0" smtClean="0"/>
              <a:t>…</a:t>
            </a:r>
            <a:r>
              <a:rPr lang="en-US" dirty="0" smtClean="0"/>
              <a:t>)</a:t>
            </a:r>
          </a:p>
          <a:p>
            <a:pPr marL="0" indent="0">
              <a:lnSpc>
                <a:spcPct val="120000"/>
              </a:lnSpc>
              <a:spcBef>
                <a:spcPts val="0"/>
              </a:spcBef>
              <a:spcAft>
                <a:spcPts val="200"/>
              </a:spcAft>
              <a:buNone/>
            </a:pPr>
            <a:r>
              <a:rPr lang="en-US" dirty="0" smtClean="0"/>
              <a:t>Nested</a:t>
            </a:r>
            <a:r>
              <a:rPr lang="en-US" dirty="0"/>
              <a:t> </a:t>
            </a:r>
            <a:r>
              <a:rPr lang="en-US" dirty="0" smtClean="0"/>
              <a:t>RAID</a:t>
            </a:r>
          </a:p>
          <a:p>
            <a:pPr lvl="1">
              <a:lnSpc>
                <a:spcPct val="120000"/>
              </a:lnSpc>
              <a:spcBef>
                <a:spcPts val="0"/>
              </a:spcBef>
              <a:spcAft>
                <a:spcPts val="200"/>
              </a:spcAft>
            </a:pPr>
            <a:r>
              <a:rPr lang="en-US" dirty="0" smtClean="0"/>
              <a:t>RAID</a:t>
            </a:r>
            <a:r>
              <a:rPr lang="en-US" dirty="0"/>
              <a:t> 0+1: creates two stripes and mirrors them. </a:t>
            </a:r>
            <a:r>
              <a:rPr lang="en-US" dirty="0" smtClean="0"/>
              <a:t>(</a:t>
            </a:r>
            <a:r>
              <a:rPr lang="mr-IN" dirty="0" smtClean="0"/>
              <a:t>…</a:t>
            </a:r>
            <a:r>
              <a:rPr lang="en-US" dirty="0" smtClean="0"/>
              <a:t>)</a:t>
            </a:r>
          </a:p>
          <a:p>
            <a:pPr lvl="1">
              <a:lnSpc>
                <a:spcPct val="120000"/>
              </a:lnSpc>
              <a:spcBef>
                <a:spcPts val="0"/>
              </a:spcBef>
              <a:spcAft>
                <a:spcPts val="200"/>
              </a:spcAft>
            </a:pPr>
            <a:r>
              <a:rPr lang="en-US" dirty="0"/>
              <a:t>RAID 1+0: creates a striped set from a series of mirrored drives</a:t>
            </a:r>
            <a:r>
              <a:rPr lang="en-US" dirty="0" smtClean="0"/>
              <a:t>. (</a:t>
            </a:r>
            <a:r>
              <a:rPr lang="mr-IN" dirty="0" smtClean="0"/>
              <a:t>…</a:t>
            </a:r>
            <a:r>
              <a:rPr lang="en-US" dirty="0" smtClean="0"/>
              <a:t>)</a:t>
            </a:r>
          </a:p>
          <a:p>
            <a:pPr lvl="1">
              <a:lnSpc>
                <a:spcPct val="120000"/>
              </a:lnSpc>
              <a:spcBef>
                <a:spcPts val="0"/>
              </a:spcBef>
              <a:spcAft>
                <a:spcPts val="200"/>
              </a:spcAft>
            </a:pPr>
            <a:r>
              <a:rPr lang="en-US" b="1" dirty="0">
                <a:hlinkClick r:id="rId16" tooltip="JBOD"/>
              </a:rPr>
              <a:t>JBOD</a:t>
            </a:r>
            <a:r>
              <a:rPr lang="en-US" b="1" dirty="0"/>
              <a:t> RAID N+N:</a:t>
            </a:r>
            <a:r>
              <a:rPr lang="en-US" dirty="0"/>
              <a:t> With JBOD (</a:t>
            </a:r>
            <a:r>
              <a:rPr lang="en-US" i="1" dirty="0"/>
              <a:t>just a bunch of disks</a:t>
            </a:r>
            <a:r>
              <a:rPr lang="en-US" dirty="0"/>
              <a:t>), </a:t>
            </a:r>
            <a:r>
              <a:rPr lang="en-US" dirty="0" smtClean="0"/>
              <a:t>(</a:t>
            </a:r>
            <a:r>
              <a:rPr lang="mr-IN" dirty="0" smtClean="0"/>
              <a:t>…</a:t>
            </a:r>
            <a:r>
              <a:rPr lang="en-US" dirty="0" smtClean="0"/>
              <a:t>)”</a:t>
            </a:r>
          </a:p>
          <a:p>
            <a:pPr lvl="1">
              <a:lnSpc>
                <a:spcPct val="120000"/>
              </a:lnSpc>
              <a:spcBef>
                <a:spcPts val="0"/>
              </a:spcBef>
              <a:spcAft>
                <a:spcPts val="200"/>
              </a:spcAft>
            </a:pPr>
            <a:endParaRPr lang="en-US" dirty="0" smtClean="0"/>
          </a:p>
          <a:p>
            <a:pPr marL="0" indent="0">
              <a:lnSpc>
                <a:spcPct val="120000"/>
              </a:lnSpc>
              <a:spcBef>
                <a:spcPts val="0"/>
              </a:spcBef>
              <a:spcAft>
                <a:spcPts val="200"/>
              </a:spcAft>
              <a:buNone/>
            </a:pPr>
            <a:endParaRPr lang="en-US" dirty="0" smtClean="0"/>
          </a:p>
          <a:p>
            <a:pPr marL="0" indent="0">
              <a:lnSpc>
                <a:spcPct val="120000"/>
              </a:lnSpc>
              <a:spcBef>
                <a:spcPts val="0"/>
              </a:spcBef>
              <a:spcAft>
                <a:spcPts val="200"/>
              </a:spcAft>
              <a:buNone/>
            </a:pPr>
            <a:endParaRPr lang="en-US" dirty="0" smtClean="0"/>
          </a:p>
          <a:p>
            <a:pPr marL="0" indent="0">
              <a:lnSpc>
                <a:spcPct val="120000"/>
              </a:lnSpc>
              <a:spcBef>
                <a:spcPts val="0"/>
              </a:spcBef>
              <a:spcAft>
                <a:spcPts val="200"/>
              </a:spcAft>
              <a:buNone/>
            </a:pPr>
            <a:endParaRPr lang="en-US" dirty="0" smtClean="0"/>
          </a:p>
          <a:p>
            <a:pPr marL="0" indent="0">
              <a:lnSpc>
                <a:spcPct val="120000"/>
              </a:lnSpc>
              <a:spcBef>
                <a:spcPts val="0"/>
              </a:spcBef>
              <a:spcAft>
                <a:spcPts val="200"/>
              </a:spcAft>
              <a:buNone/>
            </a:pPr>
            <a:endParaRPr lang="en-US" dirty="0" smtClean="0"/>
          </a:p>
          <a:p>
            <a:pPr marL="0" indent="0">
              <a:lnSpc>
                <a:spcPct val="120000"/>
              </a:lnSpc>
              <a:spcBef>
                <a:spcPts val="0"/>
              </a:spcBef>
              <a:spcAft>
                <a:spcPts val="200"/>
              </a:spcAft>
              <a:buNone/>
            </a:pPr>
            <a:endParaRPr lang="en-US" dirty="0"/>
          </a:p>
          <a:p>
            <a:pPr marL="0" indent="0">
              <a:lnSpc>
                <a:spcPct val="120000"/>
              </a:lnSpc>
              <a:spcBef>
                <a:spcPts val="0"/>
              </a:spcBef>
              <a:spcAft>
                <a:spcPts val="200"/>
              </a:spcAft>
              <a:buNone/>
            </a:pPr>
            <a:endParaRPr lang="en-US" dirty="0"/>
          </a:p>
        </p:txBody>
      </p:sp>
      <p:sp>
        <p:nvSpPr>
          <p:cNvPr id="4" name="Rounded Rectangle 3"/>
          <p:cNvSpPr/>
          <p:nvPr/>
        </p:nvSpPr>
        <p:spPr>
          <a:xfrm>
            <a:off x="1057701" y="252484"/>
            <a:ext cx="6305266" cy="4401403"/>
          </a:xfrm>
          <a:prstGeom prst="roundRect">
            <a:avLst/>
          </a:prstGeom>
          <a:solidFill>
            <a:schemeClr val="accent1"/>
          </a:solidFill>
          <a:effectLst/>
        </p:spPr>
        <p:txBody>
          <a:bodyPr wrap="square" lIns="182880" tIns="137160" rIns="137160" bIns="137160" rtlCol="0" anchor="ctr">
            <a:noAutofit/>
          </a:bodyPr>
          <a:lstStyle/>
          <a:p>
            <a:pPr marL="342900" indent="-342900">
              <a:lnSpc>
                <a:spcPct val="90000"/>
              </a:lnSpc>
              <a:spcBef>
                <a:spcPts val="600"/>
              </a:spcBef>
              <a:spcAft>
                <a:spcPts val="0"/>
              </a:spcAft>
              <a:buFont typeface="Arial" charset="0"/>
              <a:buChar char="•"/>
            </a:pPr>
            <a:r>
              <a:rPr lang="en-US" sz="2000" dirty="0" smtClean="0">
                <a:solidFill>
                  <a:schemeClr val="bg1"/>
                </a:solidFill>
                <a:latin typeface="+mn-lt"/>
              </a:rPr>
              <a:t>Clearly, </a:t>
            </a:r>
            <a:r>
              <a:rPr lang="en-US" sz="2000" dirty="0">
                <a:solidFill>
                  <a:schemeClr val="bg1"/>
                </a:solidFill>
                <a:latin typeface="+mn-lt"/>
              </a:rPr>
              <a:t>w</a:t>
            </a:r>
            <a:r>
              <a:rPr lang="en-US" sz="2000" dirty="0" smtClean="0">
                <a:solidFill>
                  <a:schemeClr val="bg1"/>
                </a:solidFill>
                <a:latin typeface="+mn-lt"/>
              </a:rPr>
              <a:t>e got pretty excited and inventive defining all of these options.</a:t>
            </a:r>
          </a:p>
          <a:p>
            <a:pPr marL="342900" indent="-342900">
              <a:lnSpc>
                <a:spcPct val="90000"/>
              </a:lnSpc>
              <a:spcBef>
                <a:spcPts val="600"/>
              </a:spcBef>
              <a:spcAft>
                <a:spcPts val="0"/>
              </a:spcAft>
              <a:buFont typeface="Arial" charset="0"/>
              <a:buChar char="•"/>
            </a:pPr>
            <a:r>
              <a:rPr lang="en-US" sz="2000" dirty="0" smtClean="0">
                <a:solidFill>
                  <a:schemeClr val="bg1"/>
                </a:solidFill>
                <a:latin typeface="+mn-lt"/>
              </a:rPr>
              <a:t>My experience and some independent analysis indicates that the most common levels are</a:t>
            </a:r>
          </a:p>
          <a:p>
            <a:pPr marL="800100" lvl="1" indent="-342900">
              <a:lnSpc>
                <a:spcPct val="90000"/>
              </a:lnSpc>
              <a:spcBef>
                <a:spcPts val="600"/>
              </a:spcBef>
              <a:spcAft>
                <a:spcPts val="0"/>
              </a:spcAft>
              <a:buFont typeface="Arial" charset="0"/>
              <a:buChar char="•"/>
            </a:pPr>
            <a:r>
              <a:rPr lang="en-US" sz="1800" dirty="0" smtClean="0">
                <a:solidFill>
                  <a:schemeClr val="bg1"/>
                </a:solidFill>
                <a:latin typeface="+mn-lt"/>
              </a:rPr>
              <a:t>RAID-0: Striping for performance.</a:t>
            </a:r>
          </a:p>
          <a:p>
            <a:pPr marL="800100" lvl="1" indent="-342900">
              <a:lnSpc>
                <a:spcPct val="90000"/>
              </a:lnSpc>
              <a:spcBef>
                <a:spcPts val="600"/>
              </a:spcBef>
              <a:spcAft>
                <a:spcPts val="0"/>
              </a:spcAft>
              <a:buFont typeface="Arial" charset="0"/>
              <a:buChar char="•"/>
            </a:pPr>
            <a:r>
              <a:rPr lang="en-US" sz="1800" dirty="0" smtClean="0">
                <a:solidFill>
                  <a:schemeClr val="bg1"/>
                </a:solidFill>
                <a:latin typeface="+mn-lt"/>
              </a:rPr>
              <a:t>RAID-1: Duplication for availability.</a:t>
            </a:r>
          </a:p>
          <a:p>
            <a:pPr marL="800100" lvl="1" indent="-342900">
              <a:lnSpc>
                <a:spcPct val="90000"/>
              </a:lnSpc>
              <a:spcBef>
                <a:spcPts val="600"/>
              </a:spcBef>
              <a:spcAft>
                <a:spcPts val="0"/>
              </a:spcAft>
              <a:buFont typeface="Arial" charset="0"/>
              <a:buChar char="•"/>
            </a:pPr>
            <a:r>
              <a:rPr lang="en-US" sz="1800" dirty="0" smtClean="0">
                <a:solidFill>
                  <a:schemeClr val="bg1"/>
                </a:solidFill>
                <a:latin typeface="+mn-lt"/>
              </a:rPr>
              <a:t>RAID-5: Striping and parity availability.</a:t>
            </a:r>
          </a:p>
          <a:p>
            <a:pPr marL="342900" indent="-342900">
              <a:lnSpc>
                <a:spcPct val="90000"/>
              </a:lnSpc>
              <a:spcBef>
                <a:spcPts val="600"/>
              </a:spcBef>
              <a:spcAft>
                <a:spcPts val="0"/>
              </a:spcAft>
              <a:buFont typeface="Arial" charset="0"/>
              <a:buChar char="•"/>
            </a:pPr>
            <a:r>
              <a:rPr lang="en-US" sz="2000" dirty="0" smtClean="0">
                <a:solidFill>
                  <a:schemeClr val="bg1"/>
                </a:solidFill>
                <a:latin typeface="+mn-lt"/>
              </a:rPr>
              <a:t>And a lot of environments do this in software using “just a bunch of disks.”</a:t>
            </a:r>
          </a:p>
          <a:p>
            <a:pPr marL="342900" indent="-342900">
              <a:lnSpc>
                <a:spcPct val="90000"/>
              </a:lnSpc>
              <a:spcBef>
                <a:spcPts val="600"/>
              </a:spcBef>
              <a:spcAft>
                <a:spcPts val="0"/>
              </a:spcAft>
              <a:buFont typeface="Arial" charset="0"/>
              <a:buChar char="•"/>
            </a:pPr>
            <a:r>
              <a:rPr lang="en-US" sz="2000" dirty="0" smtClean="0">
                <a:solidFill>
                  <a:schemeClr val="bg1"/>
                </a:solidFill>
                <a:latin typeface="+mn-lt"/>
              </a:rPr>
              <a:t>And you still have to deal with, “Don spilled coffee of the disk array controller.”</a:t>
            </a:r>
          </a:p>
        </p:txBody>
      </p:sp>
    </p:spTree>
    <p:extLst>
      <p:ext uri="{BB962C8B-B14F-4D97-AF65-F5344CB8AC3E}">
        <p14:creationId xmlns:p14="http://schemas.microsoft.com/office/powerpoint/2010/main" val="59424810"/>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505" y="43367"/>
            <a:ext cx="4542430" cy="387798"/>
          </a:xfrm>
        </p:spPr>
        <p:txBody>
          <a:bodyPr/>
          <a:lstStyle/>
          <a:p>
            <a:pPr algn="l"/>
            <a:r>
              <a:rPr lang="en-US" dirty="0" smtClean="0">
                <a:solidFill>
                  <a:schemeClr val="bg1"/>
                </a:solidFill>
              </a:rPr>
              <a:t>RAID-0 and RAID-1</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354089" y="2056264"/>
            <a:ext cx="3420300" cy="2566630"/>
          </a:xfrm>
          <a:prstGeom prst="rect">
            <a:avLst/>
          </a:prstGeom>
        </p:spPr>
      </p:pic>
      <p:pic>
        <p:nvPicPr>
          <p:cNvPr id="7" name="Picture 6"/>
          <p:cNvPicPr>
            <a:picLocks noChangeAspect="1"/>
          </p:cNvPicPr>
          <p:nvPr/>
        </p:nvPicPr>
        <p:blipFill>
          <a:blip r:embed="rId3"/>
          <a:stretch>
            <a:fillRect/>
          </a:stretch>
        </p:blipFill>
        <p:spPr>
          <a:xfrm>
            <a:off x="5799546" y="2139611"/>
            <a:ext cx="2287623" cy="2399936"/>
          </a:xfrm>
          <a:prstGeom prst="rect">
            <a:avLst/>
          </a:prstGeom>
        </p:spPr>
      </p:pic>
      <p:sp>
        <p:nvSpPr>
          <p:cNvPr id="8" name="Magnetic Disk 7"/>
          <p:cNvSpPr/>
          <p:nvPr/>
        </p:nvSpPr>
        <p:spPr>
          <a:xfrm>
            <a:off x="1064482"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400" dirty="0" smtClean="0">
                <a:solidFill>
                  <a:schemeClr val="tx2"/>
                </a:solidFill>
                <a:latin typeface="+mn-lt"/>
              </a:rPr>
              <a:t>Single “Fast” Disk</a:t>
            </a:r>
          </a:p>
        </p:txBody>
      </p:sp>
      <p:sp>
        <p:nvSpPr>
          <p:cNvPr id="9" name="Magnetic Disk 8"/>
          <p:cNvSpPr/>
          <p:nvPr/>
        </p:nvSpPr>
        <p:spPr>
          <a:xfrm>
            <a:off x="5943600"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400" dirty="0" smtClean="0">
                <a:solidFill>
                  <a:schemeClr val="tx2"/>
                </a:solidFill>
                <a:latin typeface="+mn-lt"/>
              </a:rPr>
              <a:t>Single “Reliable” Disk</a:t>
            </a:r>
          </a:p>
        </p:txBody>
      </p:sp>
      <p:sp>
        <p:nvSpPr>
          <p:cNvPr id="10" name="TextBox 9"/>
          <p:cNvSpPr txBox="1"/>
          <p:nvPr/>
        </p:nvSpPr>
        <p:spPr>
          <a:xfrm>
            <a:off x="1607039" y="601923"/>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1400" dirty="0" smtClean="0">
                <a:latin typeface="+mn-lt"/>
              </a:rPr>
              <a:t>Two physical disks make</a:t>
            </a:r>
            <a:r>
              <a:rPr lang="en-US" sz="1400" dirty="0">
                <a:latin typeface="+mn-lt"/>
              </a:rPr>
              <a:t/>
            </a:r>
            <a:br>
              <a:rPr lang="en-US" sz="1400" dirty="0">
                <a:latin typeface="+mn-lt"/>
              </a:rPr>
            </a:br>
            <a:r>
              <a:rPr lang="en-US" sz="1400" dirty="0" smtClean="0">
                <a:latin typeface="+mn-lt"/>
              </a:rPr>
              <a:t>one single, logical </a:t>
            </a:r>
            <a:r>
              <a:rPr lang="en-US" sz="1400" b="1" dirty="0" smtClean="0">
                <a:latin typeface="+mn-lt"/>
              </a:rPr>
              <a:t>fast</a:t>
            </a:r>
            <a:r>
              <a:rPr lang="en-US" sz="1400" dirty="0" smtClean="0">
                <a:latin typeface="+mn-lt"/>
              </a:rPr>
              <a:t> disk</a:t>
            </a:r>
          </a:p>
        </p:txBody>
      </p:sp>
      <p:sp>
        <p:nvSpPr>
          <p:cNvPr id="11" name="TextBox 10"/>
          <p:cNvSpPr txBox="1"/>
          <p:nvPr/>
        </p:nvSpPr>
        <p:spPr>
          <a:xfrm>
            <a:off x="6486157" y="601923"/>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1400" dirty="0" smtClean="0">
                <a:latin typeface="+mn-lt"/>
              </a:rPr>
              <a:t>Two physical disks make</a:t>
            </a:r>
            <a:r>
              <a:rPr lang="en-US" sz="1400" dirty="0">
                <a:latin typeface="+mn-lt"/>
              </a:rPr>
              <a:t/>
            </a:r>
            <a:br>
              <a:rPr lang="en-US" sz="1400" dirty="0">
                <a:latin typeface="+mn-lt"/>
              </a:rPr>
            </a:br>
            <a:r>
              <a:rPr lang="en-US" sz="1400" dirty="0" smtClean="0">
                <a:latin typeface="+mn-lt"/>
              </a:rPr>
              <a:t>one single, logical </a:t>
            </a:r>
            <a:r>
              <a:rPr lang="en-US" sz="1400" b="1" dirty="0" smtClean="0">
                <a:latin typeface="+mn-lt"/>
              </a:rPr>
              <a:t>reliable</a:t>
            </a:r>
            <a:r>
              <a:rPr lang="en-US" sz="1400" dirty="0" smtClean="0">
                <a:latin typeface="+mn-lt"/>
              </a:rPr>
              <a:t> disk</a:t>
            </a:r>
          </a:p>
        </p:txBody>
      </p:sp>
    </p:spTree>
    <p:extLst>
      <p:ext uri="{BB962C8B-B14F-4D97-AF65-F5344CB8AC3E}">
        <p14:creationId xmlns:p14="http://schemas.microsoft.com/office/powerpoint/2010/main" val="172885815"/>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39126" cy="387798"/>
          </a:xfrm>
        </p:spPr>
        <p:txBody>
          <a:bodyPr/>
          <a:lstStyle/>
          <a:p>
            <a:pPr algn="l"/>
            <a:r>
              <a:rPr lang="en-US" dirty="0" smtClean="0">
                <a:solidFill>
                  <a:schemeClr val="bg1"/>
                </a:solidFill>
              </a:rPr>
              <a:t>Mixed RAID Modes</a:t>
            </a:r>
            <a:endParaRPr lang="en-US" dirty="0">
              <a:solidFill>
                <a:schemeClr val="bg1"/>
              </a:solidFill>
            </a:endParaRPr>
          </a:p>
        </p:txBody>
      </p:sp>
      <p:pic>
        <p:nvPicPr>
          <p:cNvPr id="7" name="Picture 6"/>
          <p:cNvPicPr>
            <a:picLocks noChangeAspect="1"/>
          </p:cNvPicPr>
          <p:nvPr/>
        </p:nvPicPr>
        <p:blipFill>
          <a:blip r:embed="rId2"/>
          <a:stretch>
            <a:fillRect/>
          </a:stretch>
        </p:blipFill>
        <p:spPr>
          <a:xfrm>
            <a:off x="1155424" y="633666"/>
            <a:ext cx="3920987" cy="3920987"/>
          </a:xfrm>
          <a:prstGeom prst="rect">
            <a:avLst/>
          </a:prstGeom>
        </p:spPr>
      </p:pic>
      <p:sp>
        <p:nvSpPr>
          <p:cNvPr id="8" name="TextBox 7"/>
          <p:cNvSpPr txBox="1"/>
          <p:nvPr/>
        </p:nvSpPr>
        <p:spPr>
          <a:xfrm>
            <a:off x="5903844" y="1361661"/>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3600" dirty="0" smtClean="0">
                <a:latin typeface="+mn-lt"/>
              </a:rPr>
              <a:t>Stripe</a:t>
            </a:r>
          </a:p>
          <a:p>
            <a:pPr>
              <a:lnSpc>
                <a:spcPct val="90000"/>
              </a:lnSpc>
              <a:spcBef>
                <a:spcPts val="600"/>
              </a:spcBef>
              <a:spcAft>
                <a:spcPts val="0"/>
              </a:spcAft>
              <a:buClr>
                <a:schemeClr val="bg1"/>
              </a:buClr>
            </a:pPr>
            <a:r>
              <a:rPr lang="en-US" sz="3600" dirty="0" smtClean="0">
                <a:latin typeface="+mn-lt"/>
              </a:rPr>
              <a:t>And</a:t>
            </a:r>
          </a:p>
          <a:p>
            <a:pPr>
              <a:lnSpc>
                <a:spcPct val="90000"/>
              </a:lnSpc>
              <a:spcBef>
                <a:spcPts val="600"/>
              </a:spcBef>
              <a:spcAft>
                <a:spcPts val="0"/>
              </a:spcAft>
              <a:buClr>
                <a:schemeClr val="bg1"/>
              </a:buClr>
            </a:pPr>
            <a:r>
              <a:rPr lang="en-US" sz="3600" dirty="0" smtClean="0">
                <a:latin typeface="+mn-lt"/>
              </a:rPr>
              <a:t>Mirror</a:t>
            </a:r>
          </a:p>
        </p:txBody>
      </p:sp>
    </p:spTree>
    <p:extLst>
      <p:ext uri="{BB962C8B-B14F-4D97-AF65-F5344CB8AC3E}">
        <p14:creationId xmlns:p14="http://schemas.microsoft.com/office/powerpoint/2010/main" val="434947589"/>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790" y="17650"/>
            <a:ext cx="8279946" cy="387798"/>
          </a:xfrm>
        </p:spPr>
        <p:txBody>
          <a:bodyPr/>
          <a:lstStyle/>
          <a:p>
            <a:pPr algn="l"/>
            <a:r>
              <a:rPr lang="en-US" dirty="0" smtClean="0">
                <a:solidFill>
                  <a:schemeClr val="bg1"/>
                </a:solidFill>
              </a:rPr>
              <a:t>RAID-5</a:t>
            </a:r>
            <a:endParaRPr lang="en-US" dirty="0">
              <a:solidFill>
                <a:schemeClr val="bg1"/>
              </a:solidFill>
            </a:endParaRPr>
          </a:p>
        </p:txBody>
      </p:sp>
      <p:sp>
        <p:nvSpPr>
          <p:cNvPr id="13" name="Content Placeholder 12"/>
          <p:cNvSpPr>
            <a:spLocks noGrp="1"/>
          </p:cNvSpPr>
          <p:nvPr>
            <p:ph sz="half" idx="1"/>
          </p:nvPr>
        </p:nvSpPr>
        <p:spPr>
          <a:xfrm>
            <a:off x="293426" y="671995"/>
            <a:ext cx="4913319" cy="3843249"/>
          </a:xfrm>
        </p:spPr>
        <p:txBody>
          <a:bodyPr>
            <a:normAutofit fontScale="62500" lnSpcReduction="20000"/>
          </a:bodyPr>
          <a:lstStyle/>
          <a:p>
            <a:pPr>
              <a:lnSpc>
                <a:spcPct val="120000"/>
              </a:lnSpc>
              <a:spcBef>
                <a:spcPts val="0"/>
              </a:spcBef>
              <a:spcAft>
                <a:spcPts val="200"/>
              </a:spcAft>
            </a:pPr>
            <a:r>
              <a:rPr lang="en-US" dirty="0" smtClean="0"/>
              <a:t>Improved performance through parallelism</a:t>
            </a:r>
          </a:p>
          <a:p>
            <a:pPr lvl="1">
              <a:lnSpc>
                <a:spcPct val="120000"/>
              </a:lnSpc>
              <a:spcBef>
                <a:spcPts val="0"/>
              </a:spcBef>
              <a:spcAft>
                <a:spcPts val="200"/>
              </a:spcAft>
            </a:pPr>
            <a:r>
              <a:rPr lang="en-US" dirty="0" smtClean="0"/>
              <a:t>Rotation/seek</a:t>
            </a:r>
          </a:p>
          <a:p>
            <a:pPr lvl="1">
              <a:lnSpc>
                <a:spcPct val="120000"/>
              </a:lnSpc>
              <a:spcBef>
                <a:spcPts val="0"/>
              </a:spcBef>
              <a:spcAft>
                <a:spcPts val="200"/>
              </a:spcAft>
            </a:pPr>
            <a:r>
              <a:rPr lang="en-US" dirty="0" smtClean="0"/>
              <a:t>Transfer</a:t>
            </a:r>
          </a:p>
          <a:p>
            <a:pPr>
              <a:lnSpc>
                <a:spcPct val="120000"/>
              </a:lnSpc>
              <a:spcBef>
                <a:spcPts val="0"/>
              </a:spcBef>
              <a:spcAft>
                <a:spcPts val="200"/>
              </a:spcAft>
            </a:pPr>
            <a:r>
              <a:rPr lang="en-US" dirty="0" smtClean="0"/>
              <a:t>Availability uses </a:t>
            </a:r>
            <a:r>
              <a:rPr lang="en-US" i="1" dirty="0" smtClean="0"/>
              <a:t>parity blocks</a:t>
            </a:r>
          </a:p>
          <a:p>
            <a:pPr lvl="1">
              <a:lnSpc>
                <a:spcPct val="120000"/>
              </a:lnSpc>
              <a:spcBef>
                <a:spcPts val="0"/>
              </a:spcBef>
              <a:spcAft>
                <a:spcPts val="200"/>
              </a:spcAft>
            </a:pPr>
            <a:r>
              <a:rPr lang="en-US" dirty="0" smtClean="0"/>
              <a:t>Suppose I have 4 different data blocks on the logical</a:t>
            </a:r>
            <a:br>
              <a:rPr lang="en-US" dirty="0" smtClean="0"/>
            </a:br>
            <a:r>
              <a:rPr lang="en-US" dirty="0" smtClean="0"/>
              <a:t>drive A: A1, A2, A3, A4.</a:t>
            </a:r>
          </a:p>
          <a:p>
            <a:pPr lvl="1">
              <a:lnSpc>
                <a:spcPct val="120000"/>
              </a:lnSpc>
              <a:spcBef>
                <a:spcPts val="0"/>
              </a:spcBef>
              <a:spcAft>
                <a:spcPts val="200"/>
              </a:spcAft>
            </a:pPr>
            <a:r>
              <a:rPr lang="en-US" dirty="0" smtClean="0"/>
              <a:t>Parity function: </a:t>
            </a:r>
            <a:r>
              <a:rPr lang="en-US" b="1" dirty="0" err="1" smtClean="0"/>
              <a:t>Ap</a:t>
            </a:r>
            <a:r>
              <a:rPr lang="en-US" dirty="0" smtClean="0"/>
              <a:t> = P(A1,A2,A3,A4)</a:t>
            </a:r>
          </a:p>
          <a:p>
            <a:pPr lvl="1">
              <a:lnSpc>
                <a:spcPct val="120000"/>
              </a:lnSpc>
              <a:spcBef>
                <a:spcPts val="0"/>
              </a:spcBef>
              <a:spcAft>
                <a:spcPts val="200"/>
              </a:spcAft>
            </a:pPr>
            <a:r>
              <a:rPr lang="en-US" dirty="0" smtClean="0"/>
              <a:t>Recovery function: A2=R(</a:t>
            </a:r>
            <a:r>
              <a:rPr lang="en-US" b="1" dirty="0" smtClean="0"/>
              <a:t>Ap</a:t>
            </a:r>
            <a:r>
              <a:rPr lang="en-US" dirty="0" smtClean="0"/>
              <a:t>,A1,A3,A4)</a:t>
            </a:r>
          </a:p>
          <a:p>
            <a:pPr>
              <a:lnSpc>
                <a:spcPct val="120000"/>
              </a:lnSpc>
              <a:spcBef>
                <a:spcPts val="0"/>
              </a:spcBef>
              <a:spcAft>
                <a:spcPts val="200"/>
              </a:spcAft>
            </a:pPr>
            <a:r>
              <a:rPr lang="en-US" dirty="0" smtClean="0"/>
              <a:t>During normal operations:</a:t>
            </a:r>
          </a:p>
          <a:p>
            <a:pPr lvl="1">
              <a:lnSpc>
                <a:spcPct val="120000"/>
              </a:lnSpc>
              <a:spcBef>
                <a:spcPts val="0"/>
              </a:spcBef>
              <a:spcAft>
                <a:spcPts val="200"/>
              </a:spcAft>
            </a:pPr>
            <a:r>
              <a:rPr lang="en-US" dirty="0" smtClean="0"/>
              <a:t>Read processing simply retrieves block.</a:t>
            </a:r>
          </a:p>
          <a:p>
            <a:pPr lvl="1">
              <a:lnSpc>
                <a:spcPct val="120000"/>
              </a:lnSpc>
              <a:spcBef>
                <a:spcPts val="0"/>
              </a:spcBef>
              <a:spcAft>
                <a:spcPts val="200"/>
              </a:spcAft>
            </a:pPr>
            <a:r>
              <a:rPr lang="en-US" dirty="0" smtClean="0"/>
              <a:t>Write processing of A2 updates A2 and </a:t>
            </a:r>
            <a:r>
              <a:rPr lang="en-US" dirty="0" err="1" smtClean="0"/>
              <a:t>Ap</a:t>
            </a:r>
            <a:endParaRPr lang="en-US" dirty="0" smtClean="0"/>
          </a:p>
          <a:p>
            <a:pPr>
              <a:lnSpc>
                <a:spcPct val="120000"/>
              </a:lnSpc>
              <a:spcBef>
                <a:spcPts val="0"/>
              </a:spcBef>
              <a:spcAft>
                <a:spcPts val="200"/>
              </a:spcAft>
            </a:pPr>
            <a:r>
              <a:rPr lang="en-US" dirty="0" smtClean="0"/>
              <a:t>If an individual disk fails, the RAID</a:t>
            </a:r>
          </a:p>
          <a:p>
            <a:pPr lvl="1">
              <a:lnSpc>
                <a:spcPct val="120000"/>
              </a:lnSpc>
              <a:spcBef>
                <a:spcPts val="0"/>
              </a:spcBef>
              <a:spcAft>
                <a:spcPts val="200"/>
              </a:spcAft>
            </a:pPr>
            <a:r>
              <a:rPr lang="en-US" dirty="0" smtClean="0"/>
              <a:t>Read</a:t>
            </a:r>
          </a:p>
          <a:p>
            <a:pPr lvl="2">
              <a:lnSpc>
                <a:spcPct val="120000"/>
              </a:lnSpc>
              <a:spcBef>
                <a:spcPts val="0"/>
              </a:spcBef>
              <a:spcAft>
                <a:spcPts val="200"/>
              </a:spcAft>
            </a:pPr>
            <a:r>
              <a:rPr lang="en-US" dirty="0" smtClean="0"/>
              <a:t>Continues to function for reads on non-missing blocks.</a:t>
            </a:r>
          </a:p>
          <a:p>
            <a:pPr lvl="2">
              <a:lnSpc>
                <a:spcPct val="120000"/>
              </a:lnSpc>
              <a:spcBef>
                <a:spcPts val="0"/>
              </a:spcBef>
              <a:spcAft>
                <a:spcPts val="200"/>
              </a:spcAft>
            </a:pPr>
            <a:r>
              <a:rPr lang="en-US" dirty="0" smtClean="0"/>
              <a:t>Implements read on missing block by recalculating value.</a:t>
            </a:r>
          </a:p>
          <a:p>
            <a:pPr lvl="1">
              <a:lnSpc>
                <a:spcPct val="120000"/>
              </a:lnSpc>
              <a:spcBef>
                <a:spcPts val="0"/>
              </a:spcBef>
              <a:spcAft>
                <a:spcPts val="200"/>
              </a:spcAft>
            </a:pPr>
            <a:r>
              <a:rPr lang="en-US" dirty="0" smtClean="0"/>
              <a:t>Write</a:t>
            </a:r>
          </a:p>
          <a:p>
            <a:pPr lvl="2">
              <a:lnSpc>
                <a:spcPct val="120000"/>
              </a:lnSpc>
              <a:spcBef>
                <a:spcPts val="0"/>
              </a:spcBef>
              <a:spcAft>
                <a:spcPts val="200"/>
              </a:spcAft>
            </a:pPr>
            <a:r>
              <a:rPr lang="en-US" dirty="0" smtClean="0"/>
              <a:t>Updates block and parity block for non-missing blocks.</a:t>
            </a:r>
          </a:p>
          <a:p>
            <a:pPr lvl="2">
              <a:lnSpc>
                <a:spcPct val="120000"/>
              </a:lnSpc>
              <a:spcBef>
                <a:spcPts val="0"/>
              </a:spcBef>
              <a:spcAft>
                <a:spcPts val="200"/>
              </a:spcAft>
            </a:pPr>
            <a:r>
              <a:rPr lang="en-US" dirty="0" smtClean="0"/>
              <a:t>Computes missing block, and calculates parity based on old and new value.</a:t>
            </a:r>
          </a:p>
          <a:p>
            <a:pPr lvl="1">
              <a:lnSpc>
                <a:spcPct val="120000"/>
              </a:lnSpc>
              <a:spcBef>
                <a:spcPts val="0"/>
              </a:spcBef>
              <a:spcAft>
                <a:spcPts val="200"/>
              </a:spcAft>
            </a:pPr>
            <a:r>
              <a:rPr lang="en-US" dirty="0" smtClean="0"/>
              <a:t>Over time</a:t>
            </a:r>
          </a:p>
          <a:p>
            <a:pPr lvl="2">
              <a:lnSpc>
                <a:spcPct val="120000"/>
              </a:lnSpc>
              <a:spcBef>
                <a:spcPts val="0"/>
              </a:spcBef>
              <a:spcAft>
                <a:spcPts val="200"/>
              </a:spcAft>
            </a:pPr>
            <a:r>
              <a:rPr lang="en-US" dirty="0" smtClean="0"/>
              <a:t>“Hot Swap” the failed disk.</a:t>
            </a:r>
          </a:p>
          <a:p>
            <a:pPr lvl="2">
              <a:lnSpc>
                <a:spcPct val="120000"/>
              </a:lnSpc>
              <a:spcBef>
                <a:spcPts val="0"/>
              </a:spcBef>
              <a:spcAft>
                <a:spcPts val="200"/>
              </a:spcAft>
            </a:pPr>
            <a:r>
              <a:rPr lang="en-US" dirty="0" smtClean="0"/>
              <a:t>Rebuild the missing data from values and parity.</a:t>
            </a:r>
            <a:endParaRPr lang="en-US" dirty="0"/>
          </a:p>
        </p:txBody>
      </p:sp>
      <p:pic>
        <p:nvPicPr>
          <p:cNvPr id="3" name="Picture 2"/>
          <p:cNvPicPr>
            <a:picLocks noChangeAspect="1"/>
          </p:cNvPicPr>
          <p:nvPr/>
        </p:nvPicPr>
        <p:blipFill>
          <a:blip r:embed="rId2"/>
          <a:stretch>
            <a:fillRect/>
          </a:stretch>
        </p:blipFill>
        <p:spPr>
          <a:xfrm>
            <a:off x="5206745" y="2792678"/>
            <a:ext cx="3578936" cy="1870282"/>
          </a:xfrm>
          <a:prstGeom prst="rect">
            <a:avLst/>
          </a:prstGeom>
        </p:spPr>
      </p:pic>
      <p:grpSp>
        <p:nvGrpSpPr>
          <p:cNvPr id="11" name="Group 10"/>
          <p:cNvGrpSpPr/>
          <p:nvPr/>
        </p:nvGrpSpPr>
        <p:grpSpPr>
          <a:xfrm>
            <a:off x="5206745" y="1464647"/>
            <a:ext cx="3578936" cy="1112088"/>
            <a:chOff x="5247565" y="1613950"/>
            <a:chExt cx="3578936" cy="1112088"/>
          </a:xfrm>
        </p:grpSpPr>
        <p:sp>
          <p:nvSpPr>
            <p:cNvPr id="4" name="Magnetic Disk 3"/>
            <p:cNvSpPr/>
            <p:nvPr/>
          </p:nvSpPr>
          <p:spPr>
            <a:xfrm>
              <a:off x="5247565"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A</a:t>
              </a:r>
            </a:p>
          </p:txBody>
        </p:sp>
        <p:sp>
          <p:nvSpPr>
            <p:cNvPr id="5" name="Magnetic Disk 4"/>
            <p:cNvSpPr/>
            <p:nvPr/>
          </p:nvSpPr>
          <p:spPr>
            <a:xfrm>
              <a:off x="599729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B</a:t>
              </a:r>
            </a:p>
          </p:txBody>
        </p:sp>
        <p:sp>
          <p:nvSpPr>
            <p:cNvPr id="6" name="Magnetic Disk 5"/>
            <p:cNvSpPr/>
            <p:nvPr/>
          </p:nvSpPr>
          <p:spPr>
            <a:xfrm>
              <a:off x="6747019"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C</a:t>
              </a:r>
            </a:p>
          </p:txBody>
        </p:sp>
        <p:sp>
          <p:nvSpPr>
            <p:cNvPr id="7" name="Magnetic Disk 6"/>
            <p:cNvSpPr/>
            <p:nvPr/>
          </p:nvSpPr>
          <p:spPr>
            <a:xfrm>
              <a:off x="7496746"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D</a:t>
              </a:r>
            </a:p>
          </p:txBody>
        </p:sp>
        <p:sp>
          <p:nvSpPr>
            <p:cNvPr id="8" name="Magnetic Disk 7"/>
            <p:cNvSpPr/>
            <p:nvPr/>
          </p:nvSpPr>
          <p:spPr>
            <a:xfrm>
              <a:off x="824647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E</a:t>
              </a:r>
            </a:p>
          </p:txBody>
        </p:sp>
      </p:grpSp>
      <p:sp>
        <p:nvSpPr>
          <p:cNvPr id="9" name="Magnetic Disk 8"/>
          <p:cNvSpPr/>
          <p:nvPr/>
        </p:nvSpPr>
        <p:spPr>
          <a:xfrm>
            <a:off x="5128782" y="34916"/>
            <a:ext cx="3567591"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One Big Logical Disk</a:t>
            </a:r>
          </a:p>
        </p:txBody>
      </p:sp>
      <p:sp>
        <p:nvSpPr>
          <p:cNvPr id="10" name="TextBox 9"/>
          <p:cNvSpPr txBox="1"/>
          <p:nvPr/>
        </p:nvSpPr>
        <p:spPr>
          <a:xfrm>
            <a:off x="4944191" y="1141863"/>
            <a:ext cx="1053101"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600" dirty="0" smtClean="0">
                <a:latin typeface="+mn-lt"/>
              </a:rPr>
              <a:t>Is actually 5 smaller “logical” disks.</a:t>
            </a:r>
          </a:p>
        </p:txBody>
      </p:sp>
      <p:sp>
        <p:nvSpPr>
          <p:cNvPr id="12" name="TextBox 11"/>
          <p:cNvSpPr txBox="1"/>
          <p:nvPr/>
        </p:nvSpPr>
        <p:spPr>
          <a:xfrm>
            <a:off x="4944191" y="2631589"/>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600" dirty="0" smtClean="0">
                <a:latin typeface="+mn-lt"/>
              </a:rPr>
              <a:t>Logical disk </a:t>
            </a:r>
            <a:r>
              <a:rPr lang="en-US" sz="1600" smtClean="0">
                <a:latin typeface="+mn-lt"/>
              </a:rPr>
              <a:t>data spread over </a:t>
            </a:r>
            <a:r>
              <a:rPr lang="en-US" sz="1600" dirty="0" smtClean="0">
                <a:latin typeface="+mn-lt"/>
              </a:rPr>
              <a:t>5 physical disks.</a:t>
            </a:r>
          </a:p>
        </p:txBody>
      </p:sp>
    </p:spTree>
    <p:extLst>
      <p:ext uri="{BB962C8B-B14F-4D97-AF65-F5344CB8AC3E}">
        <p14:creationId xmlns:p14="http://schemas.microsoft.com/office/powerpoint/2010/main" val="146518314"/>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5"/>
            <a:ext cx="8279946" cy="387798"/>
          </a:xfrm>
        </p:spPr>
        <p:txBody>
          <a:bodyPr/>
          <a:lstStyle/>
          <a:p>
            <a:pPr algn="l"/>
            <a:r>
              <a:rPr lang="en-US" dirty="0" smtClean="0">
                <a:solidFill>
                  <a:schemeClr val="bg1"/>
                </a:solidFill>
              </a:rPr>
              <a:t>Very Simple Parity Example</a:t>
            </a:r>
            <a:endParaRPr lang="en-US" dirty="0">
              <a:solidFill>
                <a:schemeClr val="bg1"/>
              </a:solidFill>
            </a:endParaRPr>
          </a:p>
        </p:txBody>
      </p:sp>
      <p:sp>
        <p:nvSpPr>
          <p:cNvPr id="3" name="Content Placeholder 2"/>
          <p:cNvSpPr>
            <a:spLocks noGrp="1"/>
          </p:cNvSpPr>
          <p:nvPr>
            <p:ph sz="half" idx="1"/>
          </p:nvPr>
        </p:nvSpPr>
        <p:spPr>
          <a:xfrm>
            <a:off x="457200" y="969264"/>
            <a:ext cx="8357616" cy="3545980"/>
          </a:xfrm>
        </p:spPr>
        <p:txBody>
          <a:bodyPr>
            <a:normAutofit fontScale="92500" lnSpcReduction="10000"/>
          </a:bodyPr>
          <a:lstStyle/>
          <a:p>
            <a:r>
              <a:rPr lang="en-US" dirty="0" smtClean="0"/>
              <a:t>Even-Odd Parity</a:t>
            </a:r>
          </a:p>
          <a:p>
            <a:pPr lvl="1"/>
            <a:r>
              <a:rPr lang="en-US" dirty="0"/>
              <a:t>b</a:t>
            </a:r>
            <a:r>
              <a:rPr lang="en-US" dirty="0" smtClean="0"/>
              <a:t>[</a:t>
            </a:r>
            <a:r>
              <a:rPr lang="en-US" dirty="0" err="1" smtClean="0"/>
              <a:t>i</a:t>
            </a:r>
            <a:r>
              <a:rPr lang="en-US" dirty="0" smtClean="0"/>
              <a:t>] is an array of bits (0 or 1)</a:t>
            </a:r>
          </a:p>
          <a:p>
            <a:pPr lvl="1"/>
            <a:r>
              <a:rPr lang="en-US" dirty="0" smtClean="0"/>
              <a:t>P(b[</a:t>
            </a:r>
            <a:r>
              <a:rPr lang="en-US" dirty="0" err="1" smtClean="0"/>
              <a:t>i</a:t>
            </a:r>
            <a:r>
              <a:rPr lang="en-US" dirty="0" smtClean="0"/>
              <a:t>]) =</a:t>
            </a:r>
          </a:p>
          <a:p>
            <a:pPr lvl="2"/>
            <a:r>
              <a:rPr lang="en-US" dirty="0" smtClean="0"/>
              <a:t>0 is an even number of bits = 1. {P([0,1,1,0,1,1])= 0</a:t>
            </a:r>
          </a:p>
          <a:p>
            <a:pPr lvl="2"/>
            <a:r>
              <a:rPr lang="en-US" dirty="0" smtClean="0"/>
              <a:t>1 if an odd number of bits = 1. {P(0,0,1,0,1,1]= 1</a:t>
            </a:r>
          </a:p>
          <a:p>
            <a:pPr lvl="1"/>
            <a:r>
              <a:rPr lang="en-US" dirty="0" smtClean="0"/>
              <a:t>Given an array with one missing bit and the parity bit, I can re-compute the missing bit.</a:t>
            </a:r>
          </a:p>
          <a:p>
            <a:pPr lvl="2"/>
            <a:r>
              <a:rPr lang="en-US" dirty="0" smtClean="0"/>
              <a:t>Case 1: [0,?,1,0,1,1] has P=0. There must be an EVEN number of ones and ?=1.</a:t>
            </a:r>
          </a:p>
          <a:p>
            <a:pPr lvl="2"/>
            <a:r>
              <a:rPr lang="en-US" dirty="0"/>
              <a:t>Case </a:t>
            </a:r>
            <a:r>
              <a:rPr lang="en-US" dirty="0" smtClean="0"/>
              <a:t>2: </a:t>
            </a:r>
            <a:r>
              <a:rPr lang="en-US" dirty="0"/>
              <a:t>[0,?,1,0,1,1] has </a:t>
            </a:r>
            <a:r>
              <a:rPr lang="en-US" dirty="0" smtClean="0"/>
              <a:t>P=1. </a:t>
            </a:r>
            <a:r>
              <a:rPr lang="en-US" dirty="0"/>
              <a:t>There must be an </a:t>
            </a:r>
            <a:r>
              <a:rPr lang="en-US" dirty="0" smtClean="0"/>
              <a:t>ODD number </a:t>
            </a:r>
            <a:r>
              <a:rPr lang="en-US" dirty="0"/>
              <a:t>of ones and </a:t>
            </a:r>
            <a:r>
              <a:rPr lang="en-US" dirty="0" smtClean="0"/>
              <a:t>?=0.</a:t>
            </a:r>
          </a:p>
          <a:p>
            <a:r>
              <a:rPr lang="en-US" dirty="0" smtClean="0"/>
              <a:t>Block Parity applies this to a set of blocks bitwise</a:t>
            </a:r>
          </a:p>
          <a:p>
            <a:pPr lvl="1"/>
            <a:r>
              <a:rPr lang="en-US" dirty="0" smtClean="0"/>
              <a:t>A1=[0,1,0,0,1,1]</a:t>
            </a:r>
          </a:p>
          <a:p>
            <a:pPr lvl="1"/>
            <a:r>
              <a:rPr lang="en-US" dirty="0" smtClean="0"/>
              <a:t>A2=[1,1,1,0,0,0]</a:t>
            </a:r>
          </a:p>
          <a:p>
            <a:pPr lvl="1"/>
            <a:r>
              <a:rPr lang="en-US" dirty="0" smtClean="0"/>
              <a:t>A3=[0,0,0,1,0,1]</a:t>
            </a:r>
          </a:p>
          <a:p>
            <a:pPr lvl="1"/>
            <a:r>
              <a:rPr lang="en-US" dirty="0" smtClean="0"/>
              <a:t>Pa=[1,0,1,1,1,0]</a:t>
            </a:r>
            <a:endParaRPr lang="en-US" dirty="0"/>
          </a:p>
          <a:p>
            <a:pPr lvl="2"/>
            <a:endParaRPr lang="en-US" dirty="0" smtClean="0"/>
          </a:p>
          <a:p>
            <a:pPr lvl="1"/>
            <a:endParaRPr lang="en-US" dirty="0"/>
          </a:p>
        </p:txBody>
      </p:sp>
      <p:sp>
        <p:nvSpPr>
          <p:cNvPr id="5" name="Rectangle 4"/>
          <p:cNvSpPr/>
          <p:nvPr/>
        </p:nvSpPr>
        <p:spPr>
          <a:xfrm>
            <a:off x="1589964" y="3475812"/>
            <a:ext cx="170597" cy="689212"/>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6" name="Rectangle 5"/>
          <p:cNvSpPr/>
          <p:nvPr/>
        </p:nvSpPr>
        <p:spPr>
          <a:xfrm>
            <a:off x="1582003" y="4171950"/>
            <a:ext cx="170597" cy="191014"/>
          </a:xfrm>
          <a:prstGeom prst="rect">
            <a:avLst/>
          </a:prstGeom>
          <a:noFill/>
          <a:ln w="38100">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7" name="Right Brace 6"/>
          <p:cNvSpPr/>
          <p:nvPr/>
        </p:nvSpPr>
        <p:spPr>
          <a:xfrm>
            <a:off x="2565779" y="3411995"/>
            <a:ext cx="368489" cy="107600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4107977" y="3723631"/>
            <a:ext cx="3719015"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smtClean="0">
                <a:latin typeface="Century Schoolbook" charset="0"/>
                <a:ea typeface="Century Schoolbook" charset="0"/>
                <a:cs typeface="Century Schoolbook" charset="0"/>
                <a:sym typeface="Wingdings"/>
              </a:rPr>
              <a:t>If I am missing a block and have the parity block,</a:t>
            </a:r>
            <a:br>
              <a:rPr lang="en-US" sz="1400" dirty="0" smtClean="0">
                <a:latin typeface="Century Schoolbook" charset="0"/>
                <a:ea typeface="Century Schoolbook" charset="0"/>
                <a:cs typeface="Century Schoolbook" charset="0"/>
                <a:sym typeface="Wingdings"/>
              </a:rPr>
            </a:br>
            <a:r>
              <a:rPr lang="en-US" sz="1400" dirty="0" smtClean="0">
                <a:latin typeface="Century Schoolbook" charset="0"/>
                <a:ea typeface="Century Schoolbook" charset="0"/>
                <a:cs typeface="Century Schoolbook" charset="0"/>
                <a:sym typeface="Wingdings"/>
              </a:rPr>
              <a:t>I can re-compute the missing block bitwise from</a:t>
            </a:r>
            <a:br>
              <a:rPr lang="en-US" sz="1400" dirty="0" smtClean="0">
                <a:latin typeface="Century Schoolbook" charset="0"/>
                <a:ea typeface="Century Schoolbook" charset="0"/>
                <a:cs typeface="Century Schoolbook" charset="0"/>
                <a:sym typeface="Wingdings"/>
              </a:rPr>
            </a:br>
            <a:r>
              <a:rPr lang="en-US" sz="1400" dirty="0" smtClean="0">
                <a:latin typeface="Century Schoolbook" charset="0"/>
                <a:ea typeface="Century Schoolbook" charset="0"/>
                <a:cs typeface="Century Schoolbook" charset="0"/>
                <a:sym typeface="Wingdings"/>
              </a:rPr>
              <a:t>remaining blocks and parity block. </a:t>
            </a:r>
            <a:endParaRPr lang="en-US" sz="1400" dirty="0" smtClean="0">
              <a:latin typeface="Century Schoolbook" charset="0"/>
              <a:ea typeface="Century Schoolbook" charset="0"/>
              <a:cs typeface="Century Schoolbook" charset="0"/>
            </a:endParaRPr>
          </a:p>
        </p:txBody>
      </p:sp>
      <p:sp>
        <p:nvSpPr>
          <p:cNvPr id="9" name="Rectangle 8"/>
          <p:cNvSpPr/>
          <p:nvPr/>
        </p:nvSpPr>
        <p:spPr>
          <a:xfrm>
            <a:off x="3355858" y="3719166"/>
            <a:ext cx="513282" cy="461665"/>
          </a:xfrm>
          <a:prstGeom prst="rect">
            <a:avLst/>
          </a:prstGeom>
        </p:spPr>
        <p:txBody>
          <a:bodyPr wrap="none">
            <a:spAutoFit/>
          </a:bodyPr>
          <a:lstStyle/>
          <a:p>
            <a:r>
              <a:rPr lang="en-US" dirty="0">
                <a:latin typeface="Century Schoolbook" charset="0"/>
                <a:ea typeface="Century Schoolbook" charset="0"/>
                <a:cs typeface="Century Schoolbook" charset="0"/>
                <a:sym typeface="Wingdings"/>
              </a:rPr>
              <a:t></a:t>
            </a:r>
            <a:endParaRPr lang="en-US" dirty="0"/>
          </a:p>
        </p:txBody>
      </p:sp>
    </p:spTree>
    <p:extLst>
      <p:ext uri="{BB962C8B-B14F-4D97-AF65-F5344CB8AC3E}">
        <p14:creationId xmlns:p14="http://schemas.microsoft.com/office/powerpoint/2010/main" val="1090167482"/>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smtClean="0">
                <a:solidFill>
                  <a:schemeClr val="bg1"/>
                </a:solidFill>
              </a:rPr>
              <a:t>Database Address Space</a:t>
            </a:r>
            <a:endParaRPr lang="en-US" altLang="en-US" sz="1600" i="1" dirty="0">
              <a:solidFill>
                <a:schemeClr val="bg1"/>
              </a:solidFill>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27</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8: Disks, I/O, Indexes</a:t>
            </a:r>
          </a:p>
        </p:txBody>
      </p:sp>
    </p:spTree>
    <p:extLst>
      <p:ext uri="{BB962C8B-B14F-4D97-AF65-F5344CB8AC3E}">
        <p14:creationId xmlns:p14="http://schemas.microsoft.com/office/powerpoint/2010/main" val="17129717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79946" cy="387798"/>
          </a:xfrm>
        </p:spPr>
        <p:txBody>
          <a:bodyPr/>
          <a:lstStyle/>
          <a:p>
            <a:pPr algn="l"/>
            <a:r>
              <a:rPr lang="en-US" dirty="0" smtClean="0">
                <a:solidFill>
                  <a:schemeClr val="bg1"/>
                </a:solidFill>
              </a:rPr>
              <a:t>Data Address Space (Overly Simply)</a:t>
            </a:r>
            <a:endParaRPr lang="en-US" dirty="0">
              <a:solidFill>
                <a:schemeClr val="bg1"/>
              </a:solidFill>
            </a:endParaRPr>
          </a:p>
        </p:txBody>
      </p:sp>
      <p:sp>
        <p:nvSpPr>
          <p:cNvPr id="3" name="Content Placeholder 2"/>
          <p:cNvSpPr>
            <a:spLocks noGrp="1"/>
          </p:cNvSpPr>
          <p:nvPr>
            <p:ph sz="half" idx="1"/>
          </p:nvPr>
        </p:nvSpPr>
        <p:spPr>
          <a:xfrm>
            <a:off x="457200" y="740664"/>
            <a:ext cx="8267140" cy="3774580"/>
          </a:xfrm>
        </p:spPr>
        <p:txBody>
          <a:bodyPr>
            <a:normAutofit fontScale="92500" lnSpcReduction="20000"/>
          </a:bodyPr>
          <a:lstStyle/>
          <a:p>
            <a:pPr>
              <a:lnSpc>
                <a:spcPct val="120000"/>
              </a:lnSpc>
              <a:spcBef>
                <a:spcPts val="0"/>
              </a:spcBef>
              <a:spcAft>
                <a:spcPts val="200"/>
              </a:spcAft>
            </a:pPr>
            <a:r>
              <a:rPr lang="en-US" dirty="0" smtClean="0"/>
              <a:t>The block/storage system represents block addresses with</a:t>
            </a:r>
          </a:p>
          <a:p>
            <a:pPr lvl="1">
              <a:lnSpc>
                <a:spcPct val="120000"/>
              </a:lnSpc>
              <a:spcBef>
                <a:spcPts val="0"/>
              </a:spcBef>
              <a:spcAft>
                <a:spcPts val="200"/>
              </a:spcAft>
            </a:pPr>
            <a:r>
              <a:rPr lang="en-US" dirty="0" smtClean="0"/>
              <a:t>A logical ID</a:t>
            </a:r>
          </a:p>
          <a:p>
            <a:pPr lvl="1">
              <a:lnSpc>
                <a:spcPct val="120000"/>
              </a:lnSpc>
              <a:spcBef>
                <a:spcPts val="0"/>
              </a:spcBef>
              <a:spcAft>
                <a:spcPts val="200"/>
              </a:spcAft>
            </a:pPr>
            <a:r>
              <a:rPr lang="en-US" dirty="0" smtClean="0"/>
              <a:t>That is simply a string, e.g. UUID or has some structure.</a:t>
            </a:r>
          </a:p>
          <a:p>
            <a:pPr>
              <a:lnSpc>
                <a:spcPct val="120000"/>
              </a:lnSpc>
              <a:spcBef>
                <a:spcPts val="0"/>
              </a:spcBef>
              <a:spcAft>
                <a:spcPts val="200"/>
              </a:spcAft>
            </a:pPr>
            <a:r>
              <a:rPr lang="en-US" dirty="0" smtClean="0"/>
              <a:t>There is a logical address to physical address mapping table that maps a logical address to a physical address</a:t>
            </a:r>
          </a:p>
          <a:p>
            <a:pPr lvl="1">
              <a:lnSpc>
                <a:spcPct val="120000"/>
              </a:lnSpc>
              <a:spcBef>
                <a:spcPts val="0"/>
              </a:spcBef>
              <a:spcAft>
                <a:spcPts val="200"/>
              </a:spcAft>
            </a:pPr>
            <a:r>
              <a:rPr lang="en-US" dirty="0" smtClean="0"/>
              <a:t>Block/storage engine ID.</a:t>
            </a:r>
          </a:p>
          <a:p>
            <a:pPr lvl="1">
              <a:lnSpc>
                <a:spcPct val="120000"/>
              </a:lnSpc>
              <a:spcBef>
                <a:spcPts val="0"/>
              </a:spcBef>
              <a:spcAft>
                <a:spcPts val="200"/>
              </a:spcAft>
            </a:pPr>
            <a:r>
              <a:rPr lang="en-US" dirty="0" smtClean="0"/>
              <a:t>An opaque address string that </a:t>
            </a:r>
            <a:r>
              <a:rPr lang="en-US" i="1" dirty="0" smtClean="0"/>
              <a:t>the specific engine understands and manages</a:t>
            </a:r>
            <a:r>
              <a:rPr lang="en-US" dirty="0" smtClean="0"/>
              <a:t>.</a:t>
            </a:r>
          </a:p>
          <a:p>
            <a:pPr>
              <a:lnSpc>
                <a:spcPct val="120000"/>
              </a:lnSpc>
              <a:spcBef>
                <a:spcPts val="0"/>
              </a:spcBef>
              <a:spcAft>
                <a:spcPts val="200"/>
              </a:spcAft>
            </a:pPr>
            <a:r>
              <a:rPr lang="en-US" dirty="0" smtClean="0"/>
              <a:t>For example, in a storage area network, the physical address might be</a:t>
            </a:r>
          </a:p>
          <a:p>
            <a:pPr lvl="1">
              <a:lnSpc>
                <a:spcPct val="120000"/>
              </a:lnSpc>
              <a:spcBef>
                <a:spcPts val="0"/>
              </a:spcBef>
              <a:spcAft>
                <a:spcPts val="200"/>
              </a:spcAft>
            </a:pPr>
            <a:r>
              <a:rPr lang="en-US" dirty="0" smtClean="0">
                <a:solidFill>
                  <a:srgbClr val="0070C0"/>
                </a:solidFill>
              </a:rPr>
              <a:t>IP address of storage server.</a:t>
            </a:r>
          </a:p>
          <a:p>
            <a:pPr lvl="1">
              <a:lnSpc>
                <a:spcPct val="120000"/>
              </a:lnSpc>
              <a:spcBef>
                <a:spcPts val="0"/>
              </a:spcBef>
              <a:spcAft>
                <a:spcPts val="200"/>
              </a:spcAft>
            </a:pPr>
            <a:r>
              <a:rPr lang="en-US" dirty="0" smtClean="0">
                <a:solidFill>
                  <a:srgbClr val="0070C0"/>
                </a:solidFill>
              </a:rPr>
              <a:t>ID of disk attached to the server.</a:t>
            </a:r>
          </a:p>
          <a:p>
            <a:pPr lvl="1">
              <a:lnSpc>
                <a:spcPct val="120000"/>
              </a:lnSpc>
              <a:spcBef>
                <a:spcPts val="0"/>
              </a:spcBef>
              <a:spcAft>
                <a:spcPts val="200"/>
              </a:spcAft>
            </a:pPr>
            <a:r>
              <a:rPr lang="en-US" dirty="0" smtClean="0">
                <a:solidFill>
                  <a:srgbClr val="FF0000"/>
                </a:solidFill>
              </a:rPr>
              <a:t>{Cylinder, Head Number, Sector}</a:t>
            </a:r>
          </a:p>
          <a:p>
            <a:pPr marL="0" indent="0">
              <a:lnSpc>
                <a:spcPct val="120000"/>
              </a:lnSpc>
              <a:spcBef>
                <a:spcPts val="0"/>
              </a:spcBef>
              <a:spcAft>
                <a:spcPts val="200"/>
              </a:spcAft>
              <a:buNone/>
            </a:pPr>
            <a:r>
              <a:rPr lang="en-US" dirty="0" smtClean="0"/>
              <a:t>Any reference to a block, e.g. in an index node, uses the logical address.</a:t>
            </a:r>
          </a:p>
          <a:p>
            <a:pPr marL="0" indent="0" algn="ctr">
              <a:lnSpc>
                <a:spcPct val="120000"/>
              </a:lnSpc>
              <a:spcBef>
                <a:spcPts val="0"/>
              </a:spcBef>
              <a:spcAft>
                <a:spcPts val="200"/>
              </a:spcAft>
              <a:buNone/>
            </a:pPr>
            <a:r>
              <a:rPr lang="en-US" dirty="0" smtClean="0"/>
              <a:t>Figuring out where, when and why to put a block in a specific engine/domain is an important optimization function in DMBS.</a:t>
            </a:r>
            <a:endParaRPr lang="en-US" dirty="0"/>
          </a:p>
        </p:txBody>
      </p:sp>
    </p:spTree>
    <p:extLst>
      <p:ext uri="{BB962C8B-B14F-4D97-AF65-F5344CB8AC3E}">
        <p14:creationId xmlns:p14="http://schemas.microsoft.com/office/powerpoint/2010/main" val="1164026112"/>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83840"/>
            <a:ext cx="8279946" cy="387798"/>
          </a:xfrm>
        </p:spPr>
        <p:txBody>
          <a:bodyPr/>
          <a:lstStyle/>
          <a:p>
            <a:pPr algn="l"/>
            <a:r>
              <a:rPr lang="en-US" dirty="0" smtClean="0">
                <a:solidFill>
                  <a:schemeClr val="bg1"/>
                </a:solidFill>
              </a:rPr>
              <a:t>Data Address Space (Overly Simply)</a:t>
            </a:r>
            <a:endParaRPr lang="en-US" dirty="0">
              <a:solidFill>
                <a:schemeClr val="bg1"/>
              </a:solidFill>
            </a:endParaRPr>
          </a:p>
        </p:txBody>
      </p:sp>
      <p:sp>
        <p:nvSpPr>
          <p:cNvPr id="3" name="Content Placeholder 2"/>
          <p:cNvSpPr>
            <a:spLocks noGrp="1"/>
          </p:cNvSpPr>
          <p:nvPr>
            <p:ph sz="half" idx="1"/>
          </p:nvPr>
        </p:nvSpPr>
        <p:spPr>
          <a:xfrm>
            <a:off x="457200" y="740664"/>
            <a:ext cx="8267140" cy="3774580"/>
          </a:xfrm>
        </p:spPr>
        <p:txBody>
          <a:bodyPr>
            <a:normAutofit fontScale="92500" lnSpcReduction="20000"/>
          </a:bodyPr>
          <a:lstStyle/>
          <a:p>
            <a:pPr>
              <a:lnSpc>
                <a:spcPct val="120000"/>
              </a:lnSpc>
              <a:spcBef>
                <a:spcPts val="0"/>
              </a:spcBef>
              <a:spcAft>
                <a:spcPts val="200"/>
              </a:spcAft>
            </a:pPr>
            <a:r>
              <a:rPr lang="en-US" dirty="0" smtClean="0"/>
              <a:t>The block/storage system represents block addresses with</a:t>
            </a:r>
          </a:p>
          <a:p>
            <a:pPr lvl="1">
              <a:lnSpc>
                <a:spcPct val="120000"/>
              </a:lnSpc>
              <a:spcBef>
                <a:spcPts val="0"/>
              </a:spcBef>
              <a:spcAft>
                <a:spcPts val="200"/>
              </a:spcAft>
            </a:pPr>
            <a:r>
              <a:rPr lang="en-US" dirty="0" smtClean="0"/>
              <a:t>A logical ID</a:t>
            </a:r>
          </a:p>
          <a:p>
            <a:pPr lvl="1">
              <a:lnSpc>
                <a:spcPct val="120000"/>
              </a:lnSpc>
              <a:spcBef>
                <a:spcPts val="0"/>
              </a:spcBef>
              <a:spcAft>
                <a:spcPts val="200"/>
              </a:spcAft>
            </a:pPr>
            <a:r>
              <a:rPr lang="en-US" dirty="0" smtClean="0"/>
              <a:t>That is simply a string, e.g. UUID or has some structure.</a:t>
            </a:r>
          </a:p>
          <a:p>
            <a:pPr>
              <a:lnSpc>
                <a:spcPct val="120000"/>
              </a:lnSpc>
              <a:spcBef>
                <a:spcPts val="0"/>
              </a:spcBef>
              <a:spcAft>
                <a:spcPts val="200"/>
              </a:spcAft>
            </a:pPr>
            <a:r>
              <a:rPr lang="en-US" dirty="0" smtClean="0"/>
              <a:t>There is a logical address to physical address mapping table that maps a logical address to a physical address</a:t>
            </a:r>
          </a:p>
          <a:p>
            <a:pPr lvl="1">
              <a:lnSpc>
                <a:spcPct val="120000"/>
              </a:lnSpc>
              <a:spcBef>
                <a:spcPts val="0"/>
              </a:spcBef>
              <a:spcAft>
                <a:spcPts val="200"/>
              </a:spcAft>
            </a:pPr>
            <a:r>
              <a:rPr lang="en-US" dirty="0" smtClean="0"/>
              <a:t>Block/storage engine ID.</a:t>
            </a:r>
          </a:p>
          <a:p>
            <a:pPr lvl="1">
              <a:lnSpc>
                <a:spcPct val="120000"/>
              </a:lnSpc>
              <a:spcBef>
                <a:spcPts val="0"/>
              </a:spcBef>
              <a:spcAft>
                <a:spcPts val="200"/>
              </a:spcAft>
            </a:pPr>
            <a:r>
              <a:rPr lang="en-US" dirty="0" smtClean="0"/>
              <a:t>An opaque address string that </a:t>
            </a:r>
            <a:r>
              <a:rPr lang="en-US" i="1" dirty="0" smtClean="0"/>
              <a:t>the specific engine understands and manages</a:t>
            </a:r>
            <a:r>
              <a:rPr lang="en-US" dirty="0" smtClean="0"/>
              <a:t>.</a:t>
            </a:r>
          </a:p>
          <a:p>
            <a:pPr>
              <a:lnSpc>
                <a:spcPct val="120000"/>
              </a:lnSpc>
              <a:spcBef>
                <a:spcPts val="0"/>
              </a:spcBef>
              <a:spcAft>
                <a:spcPts val="200"/>
              </a:spcAft>
            </a:pPr>
            <a:r>
              <a:rPr lang="en-US" dirty="0" smtClean="0"/>
              <a:t>For example, in a storage area network, the physical address might be</a:t>
            </a:r>
          </a:p>
          <a:p>
            <a:pPr lvl="1">
              <a:lnSpc>
                <a:spcPct val="120000"/>
              </a:lnSpc>
              <a:spcBef>
                <a:spcPts val="0"/>
              </a:spcBef>
              <a:spcAft>
                <a:spcPts val="200"/>
              </a:spcAft>
            </a:pPr>
            <a:r>
              <a:rPr lang="en-US" dirty="0" smtClean="0">
                <a:solidFill>
                  <a:srgbClr val="0070C0"/>
                </a:solidFill>
              </a:rPr>
              <a:t>IP address of storage server.</a:t>
            </a:r>
          </a:p>
          <a:p>
            <a:pPr lvl="1">
              <a:lnSpc>
                <a:spcPct val="120000"/>
              </a:lnSpc>
              <a:spcBef>
                <a:spcPts val="0"/>
              </a:spcBef>
              <a:spcAft>
                <a:spcPts val="200"/>
              </a:spcAft>
            </a:pPr>
            <a:r>
              <a:rPr lang="en-US" dirty="0" smtClean="0">
                <a:solidFill>
                  <a:srgbClr val="0070C0"/>
                </a:solidFill>
              </a:rPr>
              <a:t>ID of disk attached to the server.</a:t>
            </a:r>
          </a:p>
          <a:p>
            <a:pPr lvl="1">
              <a:lnSpc>
                <a:spcPct val="120000"/>
              </a:lnSpc>
              <a:spcBef>
                <a:spcPts val="0"/>
              </a:spcBef>
              <a:spcAft>
                <a:spcPts val="200"/>
              </a:spcAft>
            </a:pPr>
            <a:r>
              <a:rPr lang="en-US" dirty="0" smtClean="0">
                <a:solidFill>
                  <a:srgbClr val="FF0000"/>
                </a:solidFill>
              </a:rPr>
              <a:t>{Cylinder, Head Number, Sector}</a:t>
            </a:r>
          </a:p>
          <a:p>
            <a:pPr marL="0" indent="0">
              <a:lnSpc>
                <a:spcPct val="120000"/>
              </a:lnSpc>
              <a:spcBef>
                <a:spcPts val="0"/>
              </a:spcBef>
              <a:spcAft>
                <a:spcPts val="200"/>
              </a:spcAft>
              <a:buNone/>
            </a:pPr>
            <a:r>
              <a:rPr lang="en-US" dirty="0" smtClean="0"/>
              <a:t>Any reference to a block, e.g. in an index node, uses the logical address.</a:t>
            </a:r>
          </a:p>
          <a:p>
            <a:pPr marL="0" indent="0" algn="ctr">
              <a:lnSpc>
                <a:spcPct val="120000"/>
              </a:lnSpc>
              <a:spcBef>
                <a:spcPts val="0"/>
              </a:spcBef>
              <a:spcAft>
                <a:spcPts val="200"/>
              </a:spcAft>
              <a:buNone/>
            </a:pPr>
            <a:r>
              <a:rPr lang="en-US" dirty="0" smtClean="0"/>
              <a:t>Figuring out where, when and why to put a block in a specific engine/domain is an important optimization function in DMBS.</a:t>
            </a:r>
            <a:endParaRPr lang="en-US" dirty="0"/>
          </a:p>
        </p:txBody>
      </p:sp>
      <p:sp>
        <p:nvSpPr>
          <p:cNvPr id="4" name="Rounded Rectangular Callout 3"/>
          <p:cNvSpPr/>
          <p:nvPr/>
        </p:nvSpPr>
        <p:spPr>
          <a:xfrm>
            <a:off x="4990810" y="1416972"/>
            <a:ext cx="3971707" cy="1340189"/>
          </a:xfrm>
          <a:prstGeom prst="wedgeRoundRectCallout">
            <a:avLst>
              <a:gd name="adj1" fmla="val -76896"/>
              <a:gd name="adj2" fmla="val 103646"/>
              <a:gd name="adj3" fmla="val 16667"/>
            </a:avLst>
          </a:prstGeom>
          <a:solidFill>
            <a:srgbClr val="FF0000"/>
          </a:solidFill>
          <a:ln w="1905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bg1"/>
                </a:solidFill>
                <a:latin typeface="+mn-lt"/>
              </a:rPr>
              <a:t>Most devices surface</a:t>
            </a:r>
            <a:br>
              <a:rPr lang="en-US" sz="2000" dirty="0" smtClean="0">
                <a:solidFill>
                  <a:schemeClr val="bg1"/>
                </a:solidFill>
                <a:latin typeface="+mn-lt"/>
              </a:rPr>
            </a:br>
            <a:r>
              <a:rPr lang="en-US" sz="2000" i="1" dirty="0" smtClean="0">
                <a:solidFill>
                  <a:schemeClr val="bg1"/>
                </a:solidFill>
                <a:latin typeface="+mn-lt"/>
              </a:rPr>
              <a:t>Logical Block Addressing.</a:t>
            </a:r>
            <a:endParaRPr lang="en-US" sz="2000" dirty="0" smtClean="0">
              <a:solidFill>
                <a:schemeClr val="bg1"/>
              </a:solidFill>
              <a:latin typeface="+mn-lt"/>
            </a:endParaRPr>
          </a:p>
        </p:txBody>
      </p:sp>
      <p:sp>
        <p:nvSpPr>
          <p:cNvPr id="5" name="Rounded Rectangular Callout 4"/>
          <p:cNvSpPr/>
          <p:nvPr/>
        </p:nvSpPr>
        <p:spPr>
          <a:xfrm>
            <a:off x="844599" y="202612"/>
            <a:ext cx="3189079" cy="1214360"/>
          </a:xfrm>
          <a:prstGeom prst="wedgeRoundRectCallout">
            <a:avLst>
              <a:gd name="adj1" fmla="val -6418"/>
              <a:gd name="adj2" fmla="val 176596"/>
              <a:gd name="adj3" fmla="val 16667"/>
            </a:avLst>
          </a:prstGeom>
          <a:solidFill>
            <a:srgbClr val="0070C0"/>
          </a:solidFill>
          <a:ln w="19050">
            <a:solidFill>
              <a:schemeClr val="bg2"/>
            </a:solidFill>
          </a:ln>
          <a:effectLst/>
        </p:spPr>
        <p:txBody>
          <a:bodyPr wrap="square" lIns="182880" tIns="137160" rIns="137160" bIns="137160" rtlCol="0" anchor="ctr">
            <a:noAutofit/>
          </a:bodyPr>
          <a:lstStyle/>
          <a:p>
            <a:pPr>
              <a:lnSpc>
                <a:spcPct val="90000"/>
              </a:lnSpc>
              <a:spcBef>
                <a:spcPts val="600"/>
              </a:spcBef>
              <a:spcAft>
                <a:spcPts val="0"/>
              </a:spcAft>
            </a:pPr>
            <a:r>
              <a:rPr lang="en-US" sz="1800" dirty="0" smtClean="0">
                <a:solidFill>
                  <a:schemeClr val="bg1"/>
                </a:solidFill>
                <a:latin typeface="+mn-lt"/>
              </a:rPr>
              <a:t>Straightforward:</a:t>
            </a:r>
          </a:p>
          <a:p>
            <a:pPr marL="285750" indent="-285750">
              <a:lnSpc>
                <a:spcPct val="90000"/>
              </a:lnSpc>
              <a:spcBef>
                <a:spcPts val="600"/>
              </a:spcBef>
              <a:spcAft>
                <a:spcPts val="0"/>
              </a:spcAft>
              <a:buFont typeface="Arial" charset="0"/>
              <a:buChar char="•"/>
            </a:pPr>
            <a:r>
              <a:rPr lang="en-US" sz="1800" dirty="0" smtClean="0">
                <a:solidFill>
                  <a:schemeClr val="bg1"/>
                </a:solidFill>
                <a:latin typeface="+mn-lt"/>
              </a:rPr>
              <a:t>s-sever11.nas.myco.com</a:t>
            </a:r>
          </a:p>
          <a:p>
            <a:pPr marL="285750" indent="-285750">
              <a:lnSpc>
                <a:spcPct val="90000"/>
              </a:lnSpc>
              <a:spcBef>
                <a:spcPts val="600"/>
              </a:spcBef>
              <a:spcAft>
                <a:spcPts val="0"/>
              </a:spcAft>
              <a:buFont typeface="Arial" charset="0"/>
              <a:buChar char="•"/>
            </a:pPr>
            <a:r>
              <a:rPr lang="en-US" sz="1800" dirty="0" smtClean="0">
                <a:solidFill>
                  <a:schemeClr val="bg1"/>
                </a:solidFill>
                <a:latin typeface="+mn-lt"/>
              </a:rPr>
              <a:t>/</a:t>
            </a:r>
            <a:r>
              <a:rPr lang="en-US" sz="1800" dirty="0" err="1" smtClean="0">
                <a:solidFill>
                  <a:schemeClr val="bg1"/>
                </a:solidFill>
                <a:latin typeface="+mn-lt"/>
              </a:rPr>
              <a:t>var</a:t>
            </a:r>
            <a:r>
              <a:rPr lang="en-US" sz="1800" dirty="0" smtClean="0">
                <a:solidFill>
                  <a:schemeClr val="bg1"/>
                </a:solidFill>
                <a:latin typeface="+mn-lt"/>
              </a:rPr>
              <a:t>/dev1</a:t>
            </a:r>
          </a:p>
        </p:txBody>
      </p:sp>
    </p:spTree>
    <p:extLst>
      <p:ext uri="{BB962C8B-B14F-4D97-AF65-F5344CB8AC3E}">
        <p14:creationId xmlns:p14="http://schemas.microsoft.com/office/powerpoint/2010/main" val="1784859033"/>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smtClean="0">
                <a:solidFill>
                  <a:schemeClr val="bg1"/>
                </a:solidFill>
              </a:rPr>
              <a:t>Database Management System Reminder</a:t>
            </a:r>
            <a:endParaRPr lang="en-US" altLang="en-US" sz="2400" dirty="0">
              <a:solidFill>
                <a:schemeClr val="bg1"/>
              </a:solidFill>
            </a:endParaRP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a:t>
            </a:r>
            <a:r>
              <a:rPr lang="en-US" altLang="en-US" sz="1050" b="1" dirty="0" smtClean="0">
                <a:solidFill>
                  <a:schemeClr val="bg1"/>
                </a:solidFill>
              </a:rPr>
              <a:t>Introduction to Databases (F18): </a:t>
            </a:r>
            <a:r>
              <a:rPr lang="en-US" altLang="en-US" sz="1050" i="1" dirty="0" smtClean="0">
                <a:solidFill>
                  <a:schemeClr val="bg1"/>
                </a:solidFill>
              </a:rPr>
              <a:t>Lecture 8: Disks, I/O, Indexes</a:t>
            </a:r>
            <a:br>
              <a:rPr lang="en-US" altLang="en-US" sz="1050" i="1" dirty="0" smtClean="0">
                <a:solidFill>
                  <a:schemeClr val="bg1"/>
                </a:solidFill>
              </a:rPr>
            </a:br>
            <a:r>
              <a:rPr lang="de-DE" altLang="en-US" sz="900" i="1" dirty="0" smtClean="0">
                <a:solidFill>
                  <a:schemeClr val="bg1"/>
                </a:solidFill>
              </a:rPr>
              <a:t>© Donald F. Ferguson, 2018</a:t>
            </a:r>
            <a:endParaRPr lang="en-US" altLang="en-US" sz="900" i="1" dirty="0">
              <a:solidFill>
                <a:schemeClr val="bg1"/>
              </a:solidFill>
            </a:endParaRPr>
          </a:p>
        </p:txBody>
      </p:sp>
      <p:pic>
        <p:nvPicPr>
          <p:cNvPr id="11" name="Picture 10"/>
          <p:cNvPicPr>
            <a:picLocks noChangeAspect="1"/>
          </p:cNvPicPr>
          <p:nvPr/>
        </p:nvPicPr>
        <p:blipFill>
          <a:blip r:embed="rId4"/>
          <a:stretch>
            <a:fillRect/>
          </a:stretch>
        </p:blipFill>
        <p:spPr>
          <a:xfrm>
            <a:off x="607375" y="1169078"/>
            <a:ext cx="8430462" cy="2125733"/>
          </a:xfrm>
          <a:prstGeom prst="rect">
            <a:avLst/>
          </a:prstGeom>
        </p:spPr>
      </p:pic>
      <p:pic>
        <p:nvPicPr>
          <p:cNvPr id="12" name="Picture 11"/>
          <p:cNvPicPr>
            <a:picLocks noChangeAspect="1"/>
          </p:cNvPicPr>
          <p:nvPr/>
        </p:nvPicPr>
        <p:blipFill>
          <a:blip r:embed="rId5"/>
          <a:stretch>
            <a:fillRect/>
          </a:stretch>
        </p:blipFill>
        <p:spPr>
          <a:xfrm>
            <a:off x="106493" y="2422826"/>
            <a:ext cx="802115" cy="802115"/>
          </a:xfrm>
          <a:prstGeom prst="rect">
            <a:avLst/>
          </a:prstGeom>
        </p:spPr>
      </p:pic>
      <p:sp>
        <p:nvSpPr>
          <p:cNvPr id="13" name="TextBox 12"/>
          <p:cNvSpPr txBox="1"/>
          <p:nvPr/>
        </p:nvSpPr>
        <p:spPr>
          <a:xfrm>
            <a:off x="150175" y="331246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smtClean="0">
                <a:solidFill>
                  <a:srgbClr val="00B050"/>
                </a:solidFill>
                <a:latin typeface="+mn-lt"/>
              </a:rPr>
              <a:t>Covered for </a:t>
            </a:r>
            <a:r>
              <a:rPr lang="en-US" sz="2000" smtClean="0">
                <a:solidFill>
                  <a:srgbClr val="00B050"/>
                </a:solidFill>
                <a:latin typeface="+mn-lt"/>
              </a:rPr>
              <a:t>the relational model.</a:t>
            </a:r>
            <a:endParaRPr lang="en-US" sz="2000" dirty="0" err="1" smtClean="0">
              <a:solidFill>
                <a:srgbClr val="00B050"/>
              </a:solidFill>
              <a:latin typeface="+mn-lt"/>
            </a:endParaRPr>
          </a:p>
        </p:txBody>
      </p:sp>
      <p:cxnSp>
        <p:nvCxnSpPr>
          <p:cNvPr id="14" name="Straight Connector 13"/>
          <p:cNvCxnSpPr/>
          <p:nvPr/>
        </p:nvCxnSpPr>
        <p:spPr>
          <a:xfrm>
            <a:off x="1524000" y="2411498"/>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a:t>
            </a:r>
            <a:r>
              <a:rPr lang="en-US" sz="1200" b="1" dirty="0" smtClean="0">
                <a:solidFill>
                  <a:srgbClr val="111111"/>
                </a:solidFill>
                <a:latin typeface="Amazon Ember" charset="0"/>
              </a:rPr>
              <a:t>Edition)</a:t>
            </a:r>
            <a:br>
              <a:rPr lang="en-US" sz="1200" b="1" dirty="0" smtClean="0">
                <a:solidFill>
                  <a:srgbClr val="111111"/>
                </a:solidFill>
                <a:latin typeface="Amazon Ember" charset="0"/>
              </a:rPr>
            </a:br>
            <a:r>
              <a:rPr lang="en-US" sz="1200" dirty="0" smtClean="0">
                <a:solidFill>
                  <a:srgbClr val="111111"/>
                </a:solidFill>
                <a:latin typeface="Amazon Ember" charset="0"/>
              </a:rPr>
              <a:t>by</a:t>
            </a:r>
            <a:r>
              <a:rPr lang="en-US" sz="1200" dirty="0">
                <a:solidFill>
                  <a:srgbClr val="111111"/>
                </a:solidFill>
                <a:latin typeface="Amazon Ember" charset="0"/>
              </a:rPr>
              <a:t> </a:t>
            </a:r>
            <a:r>
              <a:rPr lang="en-US" sz="1200" dirty="0">
                <a:solidFill>
                  <a:srgbClr val="0066C0"/>
                </a:solidFill>
                <a:latin typeface="Amazon Ember" charset="0"/>
                <a:hlinkClick r:id="rId6"/>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7"/>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8"/>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smtClean="0">
                <a:solidFill>
                  <a:schemeClr val="bg1"/>
                </a:solidFill>
              </a:rPr>
              <a:t>Logical Block Addressing </a:t>
            </a:r>
            <a:r>
              <a:rPr lang="en-US" sz="1400" dirty="0">
                <a:solidFill>
                  <a:schemeClr val="bg1"/>
                </a:solidFill>
              </a:rPr>
              <a:t>(https://</a:t>
            </a:r>
            <a:r>
              <a:rPr lang="en-US" sz="1400" dirty="0" err="1">
                <a:solidFill>
                  <a:schemeClr val="bg1"/>
                </a:solidFill>
              </a:rPr>
              <a:t>gerardnico.com</a:t>
            </a:r>
            <a:r>
              <a:rPr lang="en-US" sz="1400" dirty="0">
                <a:solidFill>
                  <a:schemeClr val="bg1"/>
                </a:solidFill>
              </a:rPr>
              <a:t>/wiki/</a:t>
            </a:r>
            <a:r>
              <a:rPr lang="en-US" sz="1400" dirty="0" err="1">
                <a:solidFill>
                  <a:schemeClr val="bg1"/>
                </a:solidFill>
              </a:rPr>
              <a:t>data_storage</a:t>
            </a:r>
            <a:r>
              <a:rPr lang="en-US" sz="1400" dirty="0">
                <a:solidFill>
                  <a:schemeClr val="bg1"/>
                </a:solidFill>
              </a:rPr>
              <a:t>/</a:t>
            </a:r>
            <a:r>
              <a:rPr lang="en-US" sz="1400" dirty="0" err="1">
                <a:solidFill>
                  <a:schemeClr val="bg1"/>
                </a:solidFill>
              </a:rPr>
              <a:t>lba</a:t>
            </a:r>
            <a:r>
              <a:rPr lang="en-US" sz="1400" dirty="0">
                <a:solidFill>
                  <a:schemeClr val="bg1"/>
                </a:solidFill>
              </a:rPr>
              <a:t>)</a:t>
            </a:r>
          </a:p>
        </p:txBody>
      </p:sp>
      <p:pic>
        <p:nvPicPr>
          <p:cNvPr id="4" name="Picture 3"/>
          <p:cNvPicPr>
            <a:picLocks noChangeAspect="1"/>
          </p:cNvPicPr>
          <p:nvPr/>
        </p:nvPicPr>
        <p:blipFill>
          <a:blip r:embed="rId2"/>
          <a:stretch>
            <a:fillRect/>
          </a:stretch>
        </p:blipFill>
        <p:spPr>
          <a:xfrm>
            <a:off x="104701" y="653771"/>
            <a:ext cx="5638449" cy="3966176"/>
          </a:xfrm>
          <a:prstGeom prst="rect">
            <a:avLst/>
          </a:prstGeom>
        </p:spPr>
      </p:pic>
      <p:sp>
        <p:nvSpPr>
          <p:cNvPr id="5" name="Content Placeholder 4"/>
          <p:cNvSpPr>
            <a:spLocks noGrp="1"/>
          </p:cNvSpPr>
          <p:nvPr>
            <p:ph sz="half" idx="1"/>
          </p:nvPr>
        </p:nvSpPr>
        <p:spPr>
          <a:xfrm>
            <a:off x="5207194" y="653771"/>
            <a:ext cx="3936806" cy="3861473"/>
          </a:xfrm>
        </p:spPr>
        <p:txBody>
          <a:bodyPr>
            <a:normAutofit/>
          </a:bodyPr>
          <a:lstStyle/>
          <a:p>
            <a:r>
              <a:rPr lang="en-US" sz="1600" dirty="0">
                <a:solidFill>
                  <a:srgbClr val="008800"/>
                </a:solidFill>
                <a:latin typeface="-apple-system" charset="0"/>
                <a:hlinkClick r:id="rId3" tooltip="data_storage:chs"/>
              </a:rPr>
              <a:t>CHS</a:t>
            </a:r>
            <a:r>
              <a:rPr lang="en-US" sz="1600" dirty="0">
                <a:solidFill>
                  <a:srgbClr val="212529"/>
                </a:solidFill>
                <a:latin typeface="-apple-system" charset="0"/>
              </a:rPr>
              <a:t> addresses can be converted to LBA addresses using the following formula:</a:t>
            </a:r>
          </a:p>
          <a:p>
            <a:pPr marL="350837" lvl="1" indent="0">
              <a:buNone/>
            </a:pPr>
            <a:r>
              <a:rPr lang="en-US" sz="1400" dirty="0"/>
              <a:t>LBA = (( C x HPC ) + H ) x SPT + S </a:t>
            </a:r>
            <a:r>
              <a:rPr lang="mr-IN" sz="1400" dirty="0" smtClean="0"/>
              <a:t>–</a:t>
            </a:r>
            <a:r>
              <a:rPr lang="en-US" sz="1400" dirty="0" smtClean="0"/>
              <a:t> 1</a:t>
            </a:r>
          </a:p>
          <a:p>
            <a:pPr marL="350837" lvl="1" indent="0">
              <a:buNone/>
            </a:pPr>
            <a:r>
              <a:rPr lang="en-US" sz="1400" dirty="0" smtClean="0">
                <a:solidFill>
                  <a:srgbClr val="212529"/>
                </a:solidFill>
                <a:latin typeface="-apple-system" charset="0"/>
              </a:rPr>
              <a:t>where</a:t>
            </a:r>
            <a:r>
              <a:rPr lang="en-US" sz="1400" dirty="0">
                <a:solidFill>
                  <a:srgbClr val="212529"/>
                </a:solidFill>
                <a:latin typeface="-apple-system" charset="0"/>
              </a:rPr>
              <a:t>,</a:t>
            </a:r>
          </a:p>
          <a:p>
            <a:pPr lvl="1">
              <a:buFont typeface="Arial" charset="0"/>
              <a:buChar char="•"/>
            </a:pPr>
            <a:r>
              <a:rPr lang="en-US" sz="1400" dirty="0">
                <a:solidFill>
                  <a:srgbClr val="212529"/>
                </a:solidFill>
                <a:latin typeface="-apple-system" charset="0"/>
              </a:rPr>
              <a:t>C, H and S are the cylinder number, the head number, and the sector number</a:t>
            </a:r>
          </a:p>
          <a:p>
            <a:pPr lvl="1">
              <a:buFont typeface="Arial" charset="0"/>
              <a:buChar char="•"/>
            </a:pPr>
            <a:r>
              <a:rPr lang="en-US" sz="1400" dirty="0">
                <a:solidFill>
                  <a:srgbClr val="212529"/>
                </a:solidFill>
                <a:latin typeface="-apple-system" charset="0"/>
              </a:rPr>
              <a:t>LBA is the logical block address</a:t>
            </a:r>
          </a:p>
          <a:p>
            <a:pPr lvl="1">
              <a:buFont typeface="Arial" charset="0"/>
              <a:buChar char="•"/>
            </a:pPr>
            <a:r>
              <a:rPr lang="en-US" sz="1400" dirty="0">
                <a:solidFill>
                  <a:srgbClr val="212529"/>
                </a:solidFill>
                <a:latin typeface="-apple-system" charset="0"/>
              </a:rPr>
              <a:t>HPC is the number of heads per cylinder</a:t>
            </a:r>
          </a:p>
          <a:p>
            <a:pPr lvl="1">
              <a:buFont typeface="Arial" charset="0"/>
              <a:buChar char="•"/>
            </a:pPr>
            <a:r>
              <a:rPr lang="en-US" sz="1400" dirty="0">
                <a:solidFill>
                  <a:srgbClr val="212529"/>
                </a:solidFill>
                <a:latin typeface="-apple-system" charset="0"/>
              </a:rPr>
              <a:t>SPT is the number of sectors per </a:t>
            </a:r>
            <a:r>
              <a:rPr lang="en-US" sz="1400" dirty="0" smtClean="0">
                <a:solidFill>
                  <a:srgbClr val="212529"/>
                </a:solidFill>
                <a:latin typeface="-apple-system" charset="0"/>
              </a:rPr>
              <a:t>track</a:t>
            </a:r>
            <a:br>
              <a:rPr lang="en-US" sz="1400" dirty="0" smtClean="0">
                <a:solidFill>
                  <a:srgbClr val="212529"/>
                </a:solidFill>
                <a:latin typeface="-apple-system" charset="0"/>
              </a:rPr>
            </a:br>
            <a:endParaRPr lang="en-US" sz="1400" dirty="0" smtClean="0">
              <a:solidFill>
                <a:srgbClr val="212529"/>
              </a:solidFill>
              <a:latin typeface="-apple-system" charset="0"/>
            </a:endParaRPr>
          </a:p>
          <a:p>
            <a:pPr marL="350837" lvl="1" indent="0">
              <a:buNone/>
            </a:pPr>
            <a:r>
              <a:rPr lang="en-US" dirty="0" smtClean="0">
                <a:solidFill>
                  <a:srgbClr val="212529"/>
                </a:solidFill>
                <a:latin typeface="-apple-system" charset="0"/>
              </a:rPr>
              <a:t>Devices have configuration and metadata</a:t>
            </a:r>
            <a:br>
              <a:rPr lang="en-US" dirty="0" smtClean="0">
                <a:solidFill>
                  <a:srgbClr val="212529"/>
                </a:solidFill>
                <a:latin typeface="-apple-system" charset="0"/>
              </a:rPr>
            </a:br>
            <a:r>
              <a:rPr lang="en-US" dirty="0" smtClean="0">
                <a:solidFill>
                  <a:srgbClr val="212529"/>
                </a:solidFill>
                <a:latin typeface="-apple-system" charset="0"/>
              </a:rPr>
              <a:t>APIs that allow storage manager to</a:t>
            </a:r>
            <a:endParaRPr lang="en-US" sz="1200" dirty="0">
              <a:solidFill>
                <a:srgbClr val="212529"/>
              </a:solidFill>
              <a:latin typeface="-apple-system" charset="0"/>
            </a:endParaRPr>
          </a:p>
          <a:p>
            <a:pPr marL="971550" lvl="2" indent="-285750" fontAlgn="auto">
              <a:spcBef>
                <a:spcPts val="0"/>
              </a:spcBef>
              <a:buClrTx/>
            </a:pPr>
            <a:r>
              <a:rPr lang="en-US" sz="1200" dirty="0" smtClean="0"/>
              <a:t>Map between LBA and CHS</a:t>
            </a:r>
          </a:p>
          <a:p>
            <a:pPr marL="971550" lvl="2" indent="-285750" fontAlgn="auto">
              <a:spcBef>
                <a:spcPts val="0"/>
              </a:spcBef>
              <a:buClrTx/>
            </a:pPr>
            <a:r>
              <a:rPr lang="en-US" sz="1200" dirty="0" smtClean="0"/>
              <a:t>To optimize block placement</a:t>
            </a:r>
          </a:p>
          <a:p>
            <a:pPr marL="971550" lvl="2" indent="-285750" fontAlgn="auto">
              <a:spcBef>
                <a:spcPts val="0"/>
              </a:spcBef>
              <a:buClrTx/>
            </a:pPr>
            <a:r>
              <a:rPr lang="en-US" sz="1200" dirty="0" smtClean="0"/>
              <a:t>Based on access patterns, statistics,</a:t>
            </a:r>
            <a:br>
              <a:rPr lang="en-US" sz="1200" dirty="0" smtClean="0"/>
            </a:br>
            <a:r>
              <a:rPr lang="en-US" sz="1200" dirty="0" smtClean="0"/>
              <a:t>data schema, etc.</a:t>
            </a:r>
          </a:p>
          <a:p>
            <a:pPr marL="636587" lvl="1" indent="-285750" fontAlgn="auto">
              <a:spcBef>
                <a:spcPts val="0"/>
              </a:spcBef>
              <a:buClrTx/>
            </a:pPr>
            <a:endParaRPr lang="en-US" sz="1400" dirty="0"/>
          </a:p>
        </p:txBody>
      </p:sp>
    </p:spTree>
    <p:extLst>
      <p:ext uri="{BB962C8B-B14F-4D97-AF65-F5344CB8AC3E}">
        <p14:creationId xmlns:p14="http://schemas.microsoft.com/office/powerpoint/2010/main" val="210840214"/>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39126" cy="581698"/>
          </a:xfrm>
        </p:spPr>
        <p:txBody>
          <a:bodyPr/>
          <a:lstStyle/>
          <a:p>
            <a:pPr algn="l"/>
            <a:r>
              <a:rPr lang="en-US" sz="1800" dirty="0" smtClean="0">
                <a:solidFill>
                  <a:schemeClr val="bg1"/>
                </a:solidFill>
              </a:rPr>
              <a:t>Another View </a:t>
            </a:r>
            <a:br>
              <a:rPr lang="en-US" sz="1800" dirty="0" smtClean="0">
                <a:solidFill>
                  <a:schemeClr val="bg1"/>
                </a:solidFill>
              </a:rPr>
            </a:br>
            <a:r>
              <a:rPr lang="en-US" sz="1050" dirty="0" smtClean="0">
                <a:solidFill>
                  <a:schemeClr val="bg1"/>
                </a:solidFill>
              </a:rPr>
              <a:t>(</a:t>
            </a:r>
            <a:r>
              <a:rPr lang="en-US" sz="1050" dirty="0">
                <a:solidFill>
                  <a:schemeClr val="bg1"/>
                </a:solidFill>
              </a:rPr>
              <a:t>http://</a:t>
            </a:r>
            <a:r>
              <a:rPr lang="en-US" sz="1050" dirty="0" err="1">
                <a:solidFill>
                  <a:schemeClr val="bg1"/>
                </a:solidFill>
              </a:rPr>
              <a:t>www.c-jump.com</a:t>
            </a:r>
            <a:r>
              <a:rPr lang="en-US" sz="1050" dirty="0">
                <a:solidFill>
                  <a:schemeClr val="bg1"/>
                </a:solidFill>
              </a:rPr>
              <a:t>/CIS24/Slides/</a:t>
            </a:r>
            <a:r>
              <a:rPr lang="en-US" sz="1050" dirty="0" err="1">
                <a:solidFill>
                  <a:schemeClr val="bg1"/>
                </a:solidFill>
              </a:rPr>
              <a:t>DiskDrives</a:t>
            </a:r>
            <a:r>
              <a:rPr lang="en-US" sz="1050" dirty="0">
                <a:solidFill>
                  <a:schemeClr val="bg1"/>
                </a:solidFill>
              </a:rPr>
              <a:t>/D01_0150_chs_vs_lba.htm)</a:t>
            </a:r>
          </a:p>
        </p:txBody>
      </p:sp>
      <p:pic>
        <p:nvPicPr>
          <p:cNvPr id="3" name="Picture 2"/>
          <p:cNvPicPr>
            <a:picLocks noChangeAspect="1"/>
          </p:cNvPicPr>
          <p:nvPr/>
        </p:nvPicPr>
        <p:blipFill>
          <a:blip r:embed="rId2"/>
          <a:stretch>
            <a:fillRect/>
          </a:stretch>
        </p:blipFill>
        <p:spPr>
          <a:xfrm>
            <a:off x="990600" y="742950"/>
            <a:ext cx="6370340" cy="3873855"/>
          </a:xfrm>
          <a:prstGeom prst="rect">
            <a:avLst/>
          </a:prstGeom>
        </p:spPr>
      </p:pic>
    </p:spTree>
    <p:extLst>
      <p:ext uri="{BB962C8B-B14F-4D97-AF65-F5344CB8AC3E}">
        <p14:creationId xmlns:p14="http://schemas.microsoft.com/office/powerpoint/2010/main" val="243459148"/>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pPr algn="l"/>
            <a:r>
              <a:rPr lang="en-US" dirty="0" smtClean="0">
                <a:solidFill>
                  <a:schemeClr val="bg1"/>
                </a:solidFill>
              </a:rPr>
              <a:t>Summary</a:t>
            </a:r>
            <a:endParaRPr lang="en-US" dirty="0">
              <a:solidFill>
                <a:schemeClr val="bg1"/>
              </a:solidFill>
            </a:endParaRPr>
          </a:p>
        </p:txBody>
      </p:sp>
      <p:sp>
        <p:nvSpPr>
          <p:cNvPr id="3" name="Content Placeholder 2"/>
          <p:cNvSpPr>
            <a:spLocks noGrp="1"/>
          </p:cNvSpPr>
          <p:nvPr>
            <p:ph sz="half" idx="1"/>
          </p:nvPr>
        </p:nvSpPr>
        <p:spPr>
          <a:xfrm>
            <a:off x="457200" y="830638"/>
            <a:ext cx="8267140" cy="3684606"/>
          </a:xfrm>
        </p:spPr>
        <p:txBody>
          <a:bodyPr>
            <a:normAutofit fontScale="92500" lnSpcReduction="10000"/>
          </a:bodyPr>
          <a:lstStyle/>
          <a:p>
            <a:r>
              <a:rPr lang="en-US" dirty="0" smtClean="0"/>
              <a:t>There is a broad category of storage devices</a:t>
            </a:r>
          </a:p>
          <a:p>
            <a:pPr lvl="1"/>
            <a:r>
              <a:rPr lang="en-US" dirty="0" smtClean="0"/>
              <a:t>“Just a disk”</a:t>
            </a:r>
          </a:p>
          <a:p>
            <a:pPr lvl="1"/>
            <a:r>
              <a:rPr lang="en-US" dirty="0" smtClean="0"/>
              <a:t>RAID-0, RAID-1, RAID-5, RAID-X/Y</a:t>
            </a:r>
          </a:p>
          <a:p>
            <a:pPr lvl="1"/>
            <a:r>
              <a:rPr lang="en-US" dirty="0" smtClean="0"/>
              <a:t>Network/cloud addressable devices</a:t>
            </a:r>
          </a:p>
          <a:p>
            <a:pPr lvl="1"/>
            <a:r>
              <a:rPr lang="en-US" dirty="0" smtClean="0"/>
              <a:t>SSD</a:t>
            </a:r>
          </a:p>
          <a:p>
            <a:r>
              <a:rPr lang="en-US" dirty="0" smtClean="0"/>
              <a:t>A device has configuration information, often via APIs</a:t>
            </a:r>
          </a:p>
          <a:p>
            <a:pPr lvl="1"/>
            <a:r>
              <a:rPr lang="en-US" dirty="0" smtClean="0"/>
              <a:t>Device geometry</a:t>
            </a:r>
          </a:p>
          <a:p>
            <a:pPr lvl="1"/>
            <a:r>
              <a:rPr lang="en-US" dirty="0" smtClean="0"/>
              <a:t>Reliability metrics</a:t>
            </a:r>
          </a:p>
          <a:p>
            <a:pPr lvl="1"/>
            <a:r>
              <a:rPr lang="en-US" dirty="0" smtClean="0"/>
              <a:t>IOPs, and sub-elements (seek, rotate, </a:t>
            </a:r>
            <a:r>
              <a:rPr lang="en-US" dirty="0" err="1" smtClean="0"/>
              <a:t>etc</a:t>
            </a:r>
            <a:r>
              <a:rPr lang="en-US" dirty="0" smtClean="0"/>
              <a:t>).</a:t>
            </a:r>
          </a:p>
          <a:p>
            <a:r>
              <a:rPr lang="en-US" dirty="0" smtClean="0"/>
              <a:t>Storage management consists of using statistics and query (optimization patterns) to</a:t>
            </a:r>
          </a:p>
          <a:p>
            <a:pPr lvl="1"/>
            <a:r>
              <a:rPr lang="en-US" dirty="0" smtClean="0"/>
              <a:t>Arrange records into blocks for storage and IO efficiency.</a:t>
            </a:r>
          </a:p>
          <a:p>
            <a:pPr lvl="1"/>
            <a:r>
              <a:rPr lang="en-US" dirty="0" smtClean="0"/>
              <a:t>Place blocks on devices at LBAs to meet performance and IO objectives.</a:t>
            </a:r>
            <a:endParaRPr lang="en-US" dirty="0"/>
          </a:p>
        </p:txBody>
      </p:sp>
    </p:spTree>
    <p:extLst>
      <p:ext uri="{BB962C8B-B14F-4D97-AF65-F5344CB8AC3E}">
        <p14:creationId xmlns:p14="http://schemas.microsoft.com/office/powerpoint/2010/main" val="861552901"/>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79946" cy="387798"/>
          </a:xfrm>
        </p:spPr>
        <p:txBody>
          <a:bodyPr/>
          <a:lstStyle/>
          <a:p>
            <a:pPr algn="l"/>
            <a:r>
              <a:rPr lang="en-US" dirty="0" smtClean="0">
                <a:solidFill>
                  <a:schemeClr val="bg1"/>
                </a:solidFill>
              </a:rPr>
              <a:t>Summary</a:t>
            </a:r>
            <a:endParaRPr lang="en-US" dirty="0">
              <a:solidFill>
                <a:schemeClr val="bg1"/>
              </a:solidFill>
            </a:endParaRPr>
          </a:p>
        </p:txBody>
      </p:sp>
      <p:sp>
        <p:nvSpPr>
          <p:cNvPr id="3" name="Content Placeholder 2"/>
          <p:cNvSpPr>
            <a:spLocks noGrp="1"/>
          </p:cNvSpPr>
          <p:nvPr>
            <p:ph sz="half" idx="1"/>
          </p:nvPr>
        </p:nvSpPr>
        <p:spPr>
          <a:xfrm>
            <a:off x="457200" y="735496"/>
            <a:ext cx="8267140" cy="3779748"/>
          </a:xfrm>
        </p:spPr>
        <p:txBody>
          <a:bodyPr>
            <a:normAutofit fontScale="92500" lnSpcReduction="10000"/>
          </a:bodyPr>
          <a:lstStyle/>
          <a:p>
            <a:r>
              <a:rPr lang="en-US" dirty="0" smtClean="0"/>
              <a:t>Almost all of this complexity and functionality is hidden from</a:t>
            </a:r>
          </a:p>
          <a:p>
            <a:pPr lvl="1"/>
            <a:r>
              <a:rPr lang="en-US" dirty="0" smtClean="0"/>
              <a:t>Database developers.</a:t>
            </a:r>
          </a:p>
          <a:p>
            <a:pPr lvl="1"/>
            <a:r>
              <a:rPr lang="en-US" dirty="0" smtClean="0"/>
              <a:t>Database designers and administrators.</a:t>
            </a:r>
          </a:p>
          <a:p>
            <a:r>
              <a:rPr lang="en-US" dirty="0" smtClean="0"/>
              <a:t>Data center, cloud and large scale infrastructure architects</a:t>
            </a:r>
          </a:p>
          <a:p>
            <a:pPr lvl="1"/>
            <a:r>
              <a:rPr lang="en-US" dirty="0" smtClean="0"/>
              <a:t>Evaluate and design disk technology and architecture</a:t>
            </a:r>
          </a:p>
          <a:p>
            <a:pPr lvl="1"/>
            <a:r>
              <a:rPr lang="en-US" dirty="0" smtClean="0"/>
              <a:t>In combination with other critical technology, e.g.</a:t>
            </a:r>
          </a:p>
          <a:p>
            <a:pPr lvl="2"/>
            <a:r>
              <a:rPr lang="en-US" dirty="0" smtClean="0"/>
              <a:t>Networking</a:t>
            </a:r>
          </a:p>
          <a:p>
            <a:pPr lvl="2"/>
            <a:r>
              <a:rPr lang="en-US" dirty="0" smtClean="0"/>
              <a:t>Process/compute nodes.</a:t>
            </a:r>
          </a:p>
          <a:p>
            <a:r>
              <a:rPr lang="en-US" dirty="0" smtClean="0"/>
              <a:t>Some customer, optimized, advanced data solutions are a combination of</a:t>
            </a:r>
          </a:p>
          <a:p>
            <a:pPr lvl="1"/>
            <a:r>
              <a:rPr lang="en-US" dirty="0" smtClean="0"/>
              <a:t>Custom, optimized database implementation.</a:t>
            </a:r>
          </a:p>
          <a:p>
            <a:pPr lvl="1"/>
            <a:r>
              <a:rPr lang="en-US" dirty="0" smtClean="0"/>
              <a:t>Co-designed with underlying infrastructure design.</a:t>
            </a:r>
          </a:p>
          <a:p>
            <a:r>
              <a:rPr lang="en-US" dirty="0" smtClean="0"/>
              <a:t>The disk arrays and controllers do a lot of the low-level functions, but </a:t>
            </a:r>
            <a:r>
              <a:rPr lang="mr-IN" dirty="0" smtClean="0"/>
              <a:t>…</a:t>
            </a:r>
            <a:endParaRPr lang="en-US" dirty="0"/>
          </a:p>
          <a:p>
            <a:pPr lvl="1"/>
            <a:r>
              <a:rPr lang="en-US" dirty="0"/>
              <a:t>T</a:t>
            </a:r>
            <a:r>
              <a:rPr lang="en-US" dirty="0" smtClean="0"/>
              <a:t>he database admin using DB analytics understands the access patterns. </a:t>
            </a:r>
          </a:p>
          <a:p>
            <a:pPr lvl="1"/>
            <a:r>
              <a:rPr lang="en-US" dirty="0" smtClean="0"/>
              <a:t>And uses DB tools to choose, optimize and configure storage options.</a:t>
            </a:r>
            <a:endParaRPr lang="en-US" dirty="0"/>
          </a:p>
        </p:txBody>
      </p:sp>
    </p:spTree>
    <p:extLst>
      <p:ext uri="{BB962C8B-B14F-4D97-AF65-F5344CB8AC3E}">
        <p14:creationId xmlns:p14="http://schemas.microsoft.com/office/powerpoint/2010/main" val="2120614112"/>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smtClean="0">
                <a:solidFill>
                  <a:schemeClr val="bg1"/>
                </a:solidFill>
              </a:rPr>
              <a:t>Record and Block Management</a:t>
            </a:r>
            <a:endParaRPr lang="en-US" altLang="en-US" sz="1600" i="1" dirty="0">
              <a:solidFill>
                <a:schemeClr val="bg1"/>
              </a:solidFill>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34</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8: Disks, I/O, Indexes</a:t>
            </a:r>
          </a:p>
        </p:txBody>
      </p:sp>
    </p:spTree>
    <p:extLst>
      <p:ext uri="{BB962C8B-B14F-4D97-AF65-F5344CB8AC3E}">
        <p14:creationId xmlns:p14="http://schemas.microsoft.com/office/powerpoint/2010/main" val="11603975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4992"/>
            <a:ext cx="8279946" cy="387798"/>
          </a:xfrm>
        </p:spPr>
        <p:txBody>
          <a:bodyPr/>
          <a:lstStyle/>
          <a:p>
            <a:pPr algn="l"/>
            <a:r>
              <a:rPr lang="en-US" dirty="0" smtClean="0">
                <a:solidFill>
                  <a:schemeClr val="bg1"/>
                </a:solidFill>
              </a:rPr>
              <a:t>Terminology</a:t>
            </a:r>
            <a:endParaRPr lang="en-US" dirty="0">
              <a:solidFill>
                <a:schemeClr val="bg1"/>
              </a:solidFill>
            </a:endParaRPr>
          </a:p>
        </p:txBody>
      </p:sp>
      <p:sp>
        <p:nvSpPr>
          <p:cNvPr id="3" name="Content Placeholder 2"/>
          <p:cNvSpPr>
            <a:spLocks noGrp="1"/>
          </p:cNvSpPr>
          <p:nvPr>
            <p:ph sz="half" idx="1"/>
          </p:nvPr>
        </p:nvSpPr>
        <p:spPr/>
        <p:txBody>
          <a:bodyPr/>
          <a:lstStyle/>
          <a:p>
            <a:r>
              <a:rPr lang="en-US" dirty="0" smtClean="0"/>
              <a:t>A tuple in a relation maps to a </a:t>
            </a:r>
            <a:r>
              <a:rPr lang="en-US" i="1" dirty="0" smtClean="0"/>
              <a:t>record</a:t>
            </a:r>
            <a:r>
              <a:rPr lang="en-US" dirty="0" smtClean="0"/>
              <a:t>. Records may be</a:t>
            </a:r>
          </a:p>
          <a:p>
            <a:pPr lvl="1"/>
            <a:r>
              <a:rPr lang="en-US" i="1" dirty="0" smtClean="0"/>
              <a:t>Fixed length</a:t>
            </a:r>
          </a:p>
          <a:p>
            <a:pPr lvl="1"/>
            <a:r>
              <a:rPr lang="en-US" i="1" dirty="0" smtClean="0"/>
              <a:t>Variable length</a:t>
            </a:r>
          </a:p>
          <a:p>
            <a:pPr lvl="1"/>
            <a:r>
              <a:rPr lang="en-US" i="1" dirty="0" smtClean="0"/>
              <a:t>Variable format </a:t>
            </a:r>
            <a:r>
              <a:rPr lang="en-US" dirty="0" smtClean="0"/>
              <a:t>(which we will see in Neo4J, </a:t>
            </a:r>
            <a:r>
              <a:rPr lang="en-US" dirty="0" err="1" smtClean="0"/>
              <a:t>DynamoDB</a:t>
            </a:r>
            <a:r>
              <a:rPr lang="en-US" dirty="0" smtClean="0"/>
              <a:t>, </a:t>
            </a:r>
            <a:r>
              <a:rPr lang="en-US" dirty="0" err="1" smtClean="0"/>
              <a:t>etc</a:t>
            </a:r>
            <a:r>
              <a:rPr lang="en-US" dirty="0" smtClean="0"/>
              <a:t>).</a:t>
            </a:r>
            <a:endParaRPr lang="en-US" i="1" dirty="0" smtClean="0"/>
          </a:p>
          <a:p>
            <a:r>
              <a:rPr lang="en-US" dirty="0" smtClean="0"/>
              <a:t>A </a:t>
            </a:r>
            <a:r>
              <a:rPr lang="en-US" i="1" dirty="0" smtClean="0"/>
              <a:t>block</a:t>
            </a:r>
            <a:endParaRPr lang="en-US" dirty="0" smtClean="0"/>
          </a:p>
          <a:p>
            <a:pPr lvl="1"/>
            <a:r>
              <a:rPr lang="en-US" dirty="0" smtClean="0"/>
              <a:t>Is the unit of transfer between disks and memory (buffer pools).</a:t>
            </a:r>
          </a:p>
          <a:p>
            <a:pPr lvl="1"/>
            <a:r>
              <a:rPr lang="en-US" dirty="0" smtClean="0"/>
              <a:t>Contains multiple records, usually but not always from the same relation.</a:t>
            </a:r>
          </a:p>
          <a:p>
            <a:r>
              <a:rPr lang="en-US" dirty="0" smtClean="0"/>
              <a:t>The </a:t>
            </a:r>
            <a:r>
              <a:rPr lang="en-US" i="1" dirty="0" smtClean="0"/>
              <a:t>database address space </a:t>
            </a:r>
            <a:r>
              <a:rPr lang="en-US" dirty="0" smtClean="0"/>
              <a:t>contains</a:t>
            </a:r>
          </a:p>
          <a:p>
            <a:pPr lvl="1"/>
            <a:r>
              <a:rPr lang="en-US" dirty="0"/>
              <a:t>A</a:t>
            </a:r>
            <a:r>
              <a:rPr lang="en-US" dirty="0" smtClean="0"/>
              <a:t>ll of the blocks and records that the database manages</a:t>
            </a:r>
          </a:p>
          <a:p>
            <a:pPr lvl="1"/>
            <a:r>
              <a:rPr lang="en-US" dirty="0" smtClean="0"/>
              <a:t>Including blocks/records containing data</a:t>
            </a:r>
          </a:p>
          <a:p>
            <a:pPr lvl="1"/>
            <a:r>
              <a:rPr lang="en-US" dirty="0" smtClean="0"/>
              <a:t>And blocks/records containing free space.</a:t>
            </a:r>
            <a:endParaRPr lang="en-US" dirty="0"/>
          </a:p>
        </p:txBody>
      </p:sp>
    </p:spTree>
    <p:extLst>
      <p:ext uri="{BB962C8B-B14F-4D97-AF65-F5344CB8AC3E}">
        <p14:creationId xmlns:p14="http://schemas.microsoft.com/office/powerpoint/2010/main" val="2068944875"/>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4992"/>
            <a:ext cx="8279946" cy="387798"/>
          </a:xfrm>
        </p:spPr>
        <p:txBody>
          <a:bodyPr/>
          <a:lstStyle/>
          <a:p>
            <a:pPr algn="l"/>
            <a:r>
              <a:rPr lang="en-US" dirty="0" smtClean="0">
                <a:solidFill>
                  <a:schemeClr val="bg1"/>
                </a:solidFill>
              </a:rPr>
              <a:t>Fixed Length Record</a:t>
            </a:r>
            <a:endParaRPr lang="en-US" dirty="0">
              <a:solidFill>
                <a:schemeClr val="bg1"/>
              </a:solidFill>
            </a:endParaRPr>
          </a:p>
        </p:txBody>
      </p:sp>
      <p:sp>
        <p:nvSpPr>
          <p:cNvPr id="3" name="Content Placeholder 2"/>
          <p:cNvSpPr>
            <a:spLocks noGrp="1"/>
          </p:cNvSpPr>
          <p:nvPr>
            <p:ph sz="half" idx="1"/>
          </p:nvPr>
        </p:nvSpPr>
        <p:spPr>
          <a:xfrm>
            <a:off x="457200" y="969264"/>
            <a:ext cx="8421624" cy="3545980"/>
          </a:xfrm>
        </p:spPr>
        <p:txBody>
          <a:bodyPr/>
          <a:lstStyle/>
          <a:p>
            <a:r>
              <a:rPr lang="en-US" dirty="0" smtClean="0"/>
              <a:t>Sample DDL</a:t>
            </a:r>
          </a:p>
          <a:p>
            <a:pPr marL="346075" lvl="1" indent="0">
              <a:buNone/>
            </a:pPr>
            <a:r>
              <a:rPr lang="en-US" b="1" dirty="0">
                <a:solidFill>
                  <a:srgbClr val="000080"/>
                </a:solidFill>
              </a:rPr>
              <a:t>CREATE TABLE </a:t>
            </a:r>
            <a:r>
              <a:rPr lang="en-US" dirty="0"/>
              <a:t>`products` (</a:t>
            </a:r>
            <a:br>
              <a:rPr lang="en-US" dirty="0"/>
            </a:br>
            <a:r>
              <a:rPr lang="en-US" dirty="0"/>
              <a:t>  `</a:t>
            </a:r>
            <a:r>
              <a:rPr lang="en-US" dirty="0" err="1"/>
              <a:t>product_id</a:t>
            </a:r>
            <a:r>
              <a:rPr lang="en-US" dirty="0"/>
              <a:t>` </a:t>
            </a:r>
            <a:r>
              <a:rPr lang="en-US" b="1" i="1" dirty="0">
                <a:solidFill>
                  <a:srgbClr val="660E7A"/>
                </a:solidFill>
              </a:rPr>
              <a:t>char</a:t>
            </a:r>
            <a:r>
              <a:rPr lang="en-US" dirty="0"/>
              <a:t>(</a:t>
            </a:r>
            <a:r>
              <a:rPr lang="en-US" dirty="0">
                <a:solidFill>
                  <a:srgbClr val="0000FF"/>
                </a:solidFill>
              </a:rPr>
              <a:t>8</a:t>
            </a:r>
            <a:r>
              <a:rPr lang="en-US" dirty="0"/>
              <a:t>) </a:t>
            </a:r>
            <a:r>
              <a:rPr lang="en-US" b="1" dirty="0">
                <a:solidFill>
                  <a:srgbClr val="000080"/>
                </a:solidFill>
              </a:rPr>
              <a:t>NOT NULL</a:t>
            </a:r>
            <a:r>
              <a:rPr lang="en-US" dirty="0"/>
              <a:t>,</a:t>
            </a:r>
            <a:br>
              <a:rPr lang="en-US" dirty="0"/>
            </a:br>
            <a:r>
              <a:rPr lang="en-US" dirty="0"/>
              <a:t>  `</a:t>
            </a:r>
            <a:r>
              <a:rPr lang="en-US" dirty="0" err="1"/>
              <a:t>product_name</a:t>
            </a:r>
            <a:r>
              <a:rPr lang="en-US" dirty="0"/>
              <a:t>` </a:t>
            </a:r>
            <a:r>
              <a:rPr lang="en-US" b="1" i="1" dirty="0">
                <a:solidFill>
                  <a:srgbClr val="660E7A"/>
                </a:solidFill>
              </a:rPr>
              <a:t>varchar</a:t>
            </a:r>
            <a:r>
              <a:rPr lang="en-US" dirty="0"/>
              <a:t>(</a:t>
            </a:r>
            <a:r>
              <a:rPr lang="en-US" dirty="0">
                <a:solidFill>
                  <a:srgbClr val="0000FF"/>
                </a:solidFill>
              </a:rPr>
              <a:t>16</a:t>
            </a:r>
            <a:r>
              <a:rPr lang="en-US" dirty="0"/>
              <a:t>) </a:t>
            </a:r>
            <a:r>
              <a:rPr lang="en-US" b="1" dirty="0">
                <a:solidFill>
                  <a:srgbClr val="000080"/>
                </a:solidFill>
              </a:rPr>
              <a:t>NOT NULL</a:t>
            </a:r>
            <a:r>
              <a:rPr lang="en-US" dirty="0"/>
              <a:t>,</a:t>
            </a:r>
            <a:br>
              <a:rPr lang="en-US" dirty="0"/>
            </a:br>
            <a:r>
              <a:rPr lang="en-US" dirty="0"/>
              <a:t>  `</a:t>
            </a:r>
            <a:r>
              <a:rPr lang="en-US" dirty="0" err="1"/>
              <a:t>product_description</a:t>
            </a:r>
            <a:r>
              <a:rPr lang="en-US" dirty="0"/>
              <a:t>` </a:t>
            </a:r>
            <a:r>
              <a:rPr lang="en-US" b="1" i="1" dirty="0">
                <a:solidFill>
                  <a:srgbClr val="660E7A"/>
                </a:solidFill>
              </a:rPr>
              <a:t>char</a:t>
            </a:r>
            <a:r>
              <a:rPr lang="en-US" dirty="0"/>
              <a:t>(</a:t>
            </a:r>
            <a:r>
              <a:rPr lang="en-US" dirty="0">
                <a:solidFill>
                  <a:srgbClr val="0000FF"/>
                </a:solidFill>
              </a:rPr>
              <a:t>8</a:t>
            </a:r>
            <a:r>
              <a:rPr lang="en-US" dirty="0"/>
              <a:t>) </a:t>
            </a:r>
            <a:r>
              <a:rPr lang="en-US" b="1" dirty="0">
                <a:solidFill>
                  <a:srgbClr val="000080"/>
                </a:solidFill>
              </a:rPr>
              <a:t>NOT NULL</a:t>
            </a:r>
            <a:r>
              <a:rPr lang="en-US" dirty="0"/>
              <a:t>,</a:t>
            </a:r>
            <a:br>
              <a:rPr lang="en-US" dirty="0"/>
            </a:br>
            <a:r>
              <a:rPr lang="en-US" dirty="0"/>
              <a:t>  `</a:t>
            </a:r>
            <a:r>
              <a:rPr lang="en-US" dirty="0" err="1"/>
              <a:t>product_brand</a:t>
            </a:r>
            <a:r>
              <a:rPr lang="en-US" dirty="0"/>
              <a:t>` </a:t>
            </a:r>
            <a:r>
              <a:rPr lang="en-US" dirty="0" err="1"/>
              <a:t>enum</a:t>
            </a:r>
            <a:r>
              <a:rPr lang="en-US" dirty="0"/>
              <a:t>(</a:t>
            </a:r>
            <a:r>
              <a:rPr lang="en-US" b="1" dirty="0">
                <a:solidFill>
                  <a:srgbClr val="008000"/>
                </a:solidFill>
              </a:rPr>
              <a:t>'</a:t>
            </a:r>
            <a:r>
              <a:rPr lang="en-US" b="1" dirty="0" err="1">
                <a:solidFill>
                  <a:srgbClr val="008000"/>
                </a:solidFill>
              </a:rPr>
              <a:t>IBM'</a:t>
            </a:r>
            <a:r>
              <a:rPr lang="en-US" dirty="0" err="1"/>
              <a:t>,</a:t>
            </a:r>
            <a:r>
              <a:rPr lang="en-US" b="1" dirty="0" err="1">
                <a:solidFill>
                  <a:srgbClr val="008000"/>
                </a:solidFill>
              </a:rPr>
              <a:t>'HP'</a:t>
            </a:r>
            <a:r>
              <a:rPr lang="en-US" dirty="0" err="1"/>
              <a:t>,</a:t>
            </a:r>
            <a:r>
              <a:rPr lang="en-US" b="1" dirty="0" err="1">
                <a:solidFill>
                  <a:srgbClr val="008000"/>
                </a:solidFill>
              </a:rPr>
              <a:t>'Acer'</a:t>
            </a:r>
            <a:r>
              <a:rPr lang="en-US" dirty="0" err="1"/>
              <a:t>,</a:t>
            </a:r>
            <a:r>
              <a:rPr lang="en-US" b="1" dirty="0" err="1">
                <a:solidFill>
                  <a:srgbClr val="008000"/>
                </a:solidFill>
              </a:rPr>
              <a:t>'Lenovo'</a:t>
            </a:r>
            <a:r>
              <a:rPr lang="en-US" dirty="0" err="1"/>
              <a:t>,</a:t>
            </a:r>
            <a:r>
              <a:rPr lang="en-US" b="1" dirty="0" err="1">
                <a:solidFill>
                  <a:srgbClr val="008000"/>
                </a:solidFill>
              </a:rPr>
              <a:t>'Some</a:t>
            </a:r>
            <a:r>
              <a:rPr lang="en-US" b="1" dirty="0">
                <a:solidFill>
                  <a:srgbClr val="008000"/>
                </a:solidFill>
              </a:rPr>
              <a:t> really long brand name'</a:t>
            </a:r>
            <a:r>
              <a:rPr lang="en-US" dirty="0"/>
              <a:t>) </a:t>
            </a:r>
            <a:r>
              <a:rPr lang="en-US" b="1" dirty="0">
                <a:solidFill>
                  <a:srgbClr val="000080"/>
                </a:solidFill>
              </a:rPr>
              <a:t>NOT NULL</a:t>
            </a:r>
            <a:r>
              <a:rPr lang="en-US" dirty="0"/>
              <a:t>,</a:t>
            </a:r>
            <a:br>
              <a:rPr lang="en-US" dirty="0"/>
            </a:br>
            <a:r>
              <a:rPr lang="en-US" dirty="0"/>
              <a:t>  </a:t>
            </a:r>
            <a:r>
              <a:rPr lang="en-US" b="1" dirty="0">
                <a:solidFill>
                  <a:srgbClr val="000080"/>
                </a:solidFill>
              </a:rPr>
              <a:t>PRIMARY KEY </a:t>
            </a:r>
            <a:r>
              <a:rPr lang="en-US" dirty="0"/>
              <a:t>(`</a:t>
            </a:r>
            <a:r>
              <a:rPr lang="en-US" dirty="0" err="1"/>
              <a:t>product_id</a:t>
            </a:r>
            <a:r>
              <a:rPr lang="en-US" dirty="0"/>
              <a:t>`)</a:t>
            </a:r>
            <a:br>
              <a:rPr lang="en-US" dirty="0"/>
            </a:br>
            <a:r>
              <a:rPr lang="en-US" dirty="0"/>
              <a:t>) ENGINE=</a:t>
            </a:r>
            <a:r>
              <a:rPr lang="en-US" dirty="0" err="1"/>
              <a:t>InnoDB</a:t>
            </a:r>
            <a:r>
              <a:rPr lang="en-US" dirty="0"/>
              <a:t> </a:t>
            </a:r>
            <a:r>
              <a:rPr lang="en-US" b="1" dirty="0">
                <a:solidFill>
                  <a:srgbClr val="000080"/>
                </a:solidFill>
              </a:rPr>
              <a:t>DEFAULT </a:t>
            </a:r>
            <a:r>
              <a:rPr lang="en-US" dirty="0" smtClean="0"/>
              <a:t>CHARSET=utf8;</a:t>
            </a:r>
          </a:p>
          <a:p>
            <a:pPr marL="285750" indent="-285750"/>
            <a:r>
              <a:rPr lang="en-US" dirty="0" smtClean="0"/>
              <a:t>Why</a:t>
            </a:r>
          </a:p>
          <a:p>
            <a:pPr marL="631825" lvl="1" indent="-285750"/>
            <a:r>
              <a:rPr lang="en-US" dirty="0" smtClean="0"/>
              <a:t>Is this fixed length? </a:t>
            </a:r>
            <a:r>
              <a:rPr lang="en-US" dirty="0" err="1"/>
              <a:t>p</a:t>
            </a:r>
            <a:r>
              <a:rPr lang="en-US" dirty="0" err="1" smtClean="0"/>
              <a:t>roduct_brand</a:t>
            </a:r>
            <a:r>
              <a:rPr lang="en-US" dirty="0" smtClean="0"/>
              <a:t> and </a:t>
            </a:r>
            <a:r>
              <a:rPr lang="en-US" dirty="0" err="1" smtClean="0"/>
              <a:t>product_name</a:t>
            </a:r>
            <a:r>
              <a:rPr lang="en-US" dirty="0" smtClean="0"/>
              <a:t> are clearly variable length.</a:t>
            </a:r>
          </a:p>
          <a:p>
            <a:pPr marL="631825" lvl="1" indent="-285750"/>
            <a:r>
              <a:rPr lang="en-US" dirty="0" smtClean="0"/>
              <a:t>Isn’t char(8) to short for a product description?</a:t>
            </a:r>
            <a:endParaRPr lang="en-US" dirty="0"/>
          </a:p>
        </p:txBody>
      </p:sp>
    </p:spTree>
    <p:extLst>
      <p:ext uri="{BB962C8B-B14F-4D97-AF65-F5344CB8AC3E}">
        <p14:creationId xmlns:p14="http://schemas.microsoft.com/office/powerpoint/2010/main" val="701301901"/>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603"/>
            <a:ext cx="8279946" cy="387798"/>
          </a:xfrm>
        </p:spPr>
        <p:txBody>
          <a:bodyPr/>
          <a:lstStyle/>
          <a:p>
            <a:pPr algn="l"/>
            <a:r>
              <a:rPr lang="en-US" dirty="0" smtClean="0">
                <a:solidFill>
                  <a:schemeClr val="bg1"/>
                </a:solidFill>
              </a:rPr>
              <a:t>Hypothetical Explanations</a:t>
            </a:r>
            <a:endParaRPr lang="en-US" dirty="0">
              <a:solidFill>
                <a:schemeClr val="bg1"/>
              </a:solidFill>
            </a:endParaRPr>
          </a:p>
        </p:txBody>
      </p:sp>
      <p:sp>
        <p:nvSpPr>
          <p:cNvPr id="3" name="Content Placeholder 2"/>
          <p:cNvSpPr>
            <a:spLocks noGrp="1"/>
          </p:cNvSpPr>
          <p:nvPr>
            <p:ph sz="half" idx="1"/>
          </p:nvPr>
        </p:nvSpPr>
        <p:spPr>
          <a:xfrm>
            <a:off x="457200" y="804672"/>
            <a:ext cx="8267140" cy="3710572"/>
          </a:xfrm>
        </p:spPr>
        <p:txBody>
          <a:bodyPr>
            <a:normAutofit lnSpcReduction="10000"/>
          </a:bodyPr>
          <a:lstStyle/>
          <a:p>
            <a:pPr marL="0" indent="0">
              <a:buNone/>
            </a:pPr>
            <a:r>
              <a:rPr lang="en-US" sz="1400" dirty="0" smtClean="0">
                <a:solidFill>
                  <a:srgbClr val="222222"/>
                </a:solidFill>
                <a:latin typeface="Arial" charset="0"/>
              </a:rPr>
              <a:t>“In</a:t>
            </a:r>
            <a:r>
              <a:rPr lang="en-US" sz="1400" dirty="0">
                <a:solidFill>
                  <a:srgbClr val="222222"/>
                </a:solidFill>
                <a:latin typeface="Arial" charset="0"/>
              </a:rPr>
              <a:t> </a:t>
            </a:r>
            <a:r>
              <a:rPr lang="en-US" sz="1400" dirty="0">
                <a:solidFill>
                  <a:srgbClr val="0B0080"/>
                </a:solidFill>
                <a:latin typeface="Arial" charset="0"/>
                <a:hlinkClick r:id="rId2" tooltip="Computing"/>
              </a:rPr>
              <a:t>computing</a:t>
            </a:r>
            <a:r>
              <a:rPr lang="en-US" sz="1400" dirty="0">
                <a:solidFill>
                  <a:srgbClr val="222222"/>
                </a:solidFill>
                <a:latin typeface="Arial" charset="0"/>
              </a:rPr>
              <a:t>, </a:t>
            </a:r>
            <a:r>
              <a:rPr lang="en-US" sz="1400" b="1" dirty="0">
                <a:solidFill>
                  <a:srgbClr val="222222"/>
                </a:solidFill>
                <a:latin typeface="Arial" charset="0"/>
              </a:rPr>
              <a:t>internationalization and localization</a:t>
            </a:r>
            <a:r>
              <a:rPr lang="en-US" sz="1400" dirty="0">
                <a:solidFill>
                  <a:srgbClr val="222222"/>
                </a:solidFill>
                <a:latin typeface="Arial" charset="0"/>
              </a:rPr>
              <a:t> are means of adapting </a:t>
            </a:r>
            <a:r>
              <a:rPr lang="en-US" sz="1400" dirty="0">
                <a:solidFill>
                  <a:srgbClr val="0B0080"/>
                </a:solidFill>
                <a:latin typeface="Arial" charset="0"/>
                <a:hlinkClick r:id="rId3" tooltip="Computer software"/>
              </a:rPr>
              <a:t>computer software</a:t>
            </a:r>
            <a:r>
              <a:rPr lang="en-US" sz="1400" dirty="0">
                <a:solidFill>
                  <a:srgbClr val="222222"/>
                </a:solidFill>
                <a:latin typeface="Arial" charset="0"/>
              </a:rPr>
              <a:t> to different languages, regional differences and technical requirements of a target locale.</a:t>
            </a:r>
            <a:r>
              <a:rPr lang="en-US" sz="1400" baseline="30000" dirty="0">
                <a:solidFill>
                  <a:srgbClr val="0B0080"/>
                </a:solidFill>
                <a:latin typeface="Arial" charset="0"/>
                <a:hlinkClick r:id="rId4"/>
              </a:rPr>
              <a:t>[1]</a:t>
            </a:r>
            <a:r>
              <a:rPr lang="en-US" sz="1400" dirty="0">
                <a:solidFill>
                  <a:srgbClr val="222222"/>
                </a:solidFill>
                <a:latin typeface="Arial" charset="0"/>
              </a:rPr>
              <a:t> Internationalization is the process of designing a software application so that it can be adapted to various languages and regions without engineering changes. Localization is the process of adapting internationalized software for a specific region or language by adding </a:t>
            </a:r>
            <a:r>
              <a:rPr lang="en-US" sz="1400" dirty="0">
                <a:solidFill>
                  <a:srgbClr val="0B0080"/>
                </a:solidFill>
                <a:latin typeface="Arial" charset="0"/>
                <a:hlinkClick r:id="rId5" tooltip="Locale (computer software)"/>
              </a:rPr>
              <a:t>locale</a:t>
            </a:r>
            <a:r>
              <a:rPr lang="en-US" sz="1400" dirty="0">
                <a:solidFill>
                  <a:srgbClr val="222222"/>
                </a:solidFill>
                <a:latin typeface="Arial" charset="0"/>
              </a:rPr>
              <a:t>-specific components and translating text. Localization (which is potentially performed multiple times, for different locales) uses the infrastructure or flexibility provided by internationalization (which is ideally performed only once, or as an integral part of ongoing development).” </a:t>
            </a:r>
            <a:r>
              <a:rPr lang="en-US" sz="1200" dirty="0">
                <a:solidFill>
                  <a:srgbClr val="222222"/>
                </a:solidFill>
                <a:latin typeface="Arial" charset="0"/>
              </a:rPr>
              <a:t>(https://</a:t>
            </a:r>
            <a:r>
              <a:rPr lang="en-US" sz="1200" dirty="0" err="1">
                <a:solidFill>
                  <a:srgbClr val="222222"/>
                </a:solidFill>
                <a:latin typeface="Arial" charset="0"/>
              </a:rPr>
              <a:t>en.wikipedia.org</a:t>
            </a:r>
            <a:r>
              <a:rPr lang="en-US" sz="1200" dirty="0">
                <a:solidFill>
                  <a:srgbClr val="222222"/>
                </a:solidFill>
                <a:latin typeface="Arial" charset="0"/>
              </a:rPr>
              <a:t>/wiki/</a:t>
            </a:r>
            <a:r>
              <a:rPr lang="en-US" sz="1200" dirty="0" err="1">
                <a:solidFill>
                  <a:srgbClr val="222222"/>
                </a:solidFill>
                <a:latin typeface="Arial" charset="0"/>
              </a:rPr>
              <a:t>Internationalization_and_localization</a:t>
            </a:r>
            <a:r>
              <a:rPr lang="en-US" sz="1200" dirty="0">
                <a:solidFill>
                  <a:srgbClr val="222222"/>
                </a:solidFill>
                <a:latin typeface="Arial" charset="0"/>
              </a:rPr>
              <a:t>)</a:t>
            </a:r>
            <a:endParaRPr lang="en-US" sz="1200" dirty="0" smtClean="0"/>
          </a:p>
          <a:p>
            <a:r>
              <a:rPr lang="en-US" dirty="0" smtClean="0"/>
              <a:t>Retrieving a product description may require two elements</a:t>
            </a:r>
          </a:p>
          <a:p>
            <a:pPr lvl="1"/>
            <a:r>
              <a:rPr lang="en-US" dirty="0" smtClean="0"/>
              <a:t>Language code, e.g. (EN, DE, ES, </a:t>
            </a:r>
            <a:r>
              <a:rPr lang="mr-IN" dirty="0" smtClean="0"/>
              <a:t>…</a:t>
            </a:r>
            <a:r>
              <a:rPr lang="en-US" dirty="0" smtClean="0"/>
              <a:t>)</a:t>
            </a:r>
          </a:p>
          <a:p>
            <a:pPr lvl="1"/>
            <a:r>
              <a:rPr lang="en-US" dirty="0" smtClean="0"/>
              <a:t>Description ID, e.g. 01105432</a:t>
            </a:r>
          </a:p>
          <a:p>
            <a:pPr lvl="1"/>
            <a:r>
              <a:rPr lang="en-US" dirty="0" smtClean="0"/>
              <a:t>(EN, 01105432) and (DE, 01105432) are the same description in different languages (English and German)</a:t>
            </a:r>
          </a:p>
          <a:p>
            <a:pPr lvl="1"/>
            <a:r>
              <a:rPr lang="en-US" dirty="0" smtClean="0"/>
              <a:t>The description ID is an attribute of the product.</a:t>
            </a:r>
          </a:p>
          <a:p>
            <a:pPr lvl="1"/>
            <a:r>
              <a:rPr lang="en-US" dirty="0" smtClean="0"/>
              <a:t>The language is an attribute or property of the user, install location, etc.</a:t>
            </a:r>
          </a:p>
          <a:p>
            <a:pPr lvl="1"/>
            <a:endParaRPr lang="en-US" dirty="0"/>
          </a:p>
        </p:txBody>
      </p:sp>
      <p:sp>
        <p:nvSpPr>
          <p:cNvPr id="4" name="Rectangle 3"/>
          <p:cNvSpPr/>
          <p:nvPr/>
        </p:nvSpPr>
        <p:spPr>
          <a:xfrm>
            <a:off x="425904" y="2039112"/>
            <a:ext cx="1265736" cy="237744"/>
          </a:xfrm>
          <a:prstGeom prst="rect">
            <a:avLst/>
          </a:prstGeom>
          <a:solidFill>
            <a:srgbClr val="FFFF00">
              <a:alpha val="34000"/>
            </a:srgbClr>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1390795371"/>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23"/>
            <a:ext cx="8279946" cy="387798"/>
          </a:xfrm>
        </p:spPr>
        <p:txBody>
          <a:bodyPr/>
          <a:lstStyle/>
          <a:p>
            <a:pPr algn="l"/>
            <a:r>
              <a:rPr lang="en-US" dirty="0" smtClean="0">
                <a:solidFill>
                  <a:schemeClr val="bg1"/>
                </a:solidFill>
              </a:rPr>
              <a:t>Hypothetical Explanations</a:t>
            </a:r>
            <a:endParaRPr lang="en-US" dirty="0">
              <a:solidFill>
                <a:schemeClr val="bg1"/>
              </a:solidFill>
            </a:endParaRPr>
          </a:p>
        </p:txBody>
      </p:sp>
      <p:sp>
        <p:nvSpPr>
          <p:cNvPr id="3" name="Content Placeholder 2"/>
          <p:cNvSpPr>
            <a:spLocks noGrp="1"/>
          </p:cNvSpPr>
          <p:nvPr>
            <p:ph sz="half" idx="1"/>
          </p:nvPr>
        </p:nvSpPr>
        <p:spPr>
          <a:xfrm>
            <a:off x="457200" y="804672"/>
            <a:ext cx="8267140" cy="3710572"/>
          </a:xfrm>
        </p:spPr>
        <p:txBody>
          <a:bodyPr>
            <a:normAutofit lnSpcReduction="10000"/>
          </a:bodyPr>
          <a:lstStyle/>
          <a:p>
            <a:pPr marL="0" indent="0">
              <a:buNone/>
            </a:pPr>
            <a:r>
              <a:rPr lang="en-US" sz="1400" dirty="0" smtClean="0">
                <a:solidFill>
                  <a:srgbClr val="222222"/>
                </a:solidFill>
                <a:latin typeface="Arial" charset="0"/>
              </a:rPr>
              <a:t>“In</a:t>
            </a:r>
            <a:r>
              <a:rPr lang="en-US" sz="1400" dirty="0">
                <a:solidFill>
                  <a:srgbClr val="222222"/>
                </a:solidFill>
                <a:latin typeface="Arial" charset="0"/>
              </a:rPr>
              <a:t> </a:t>
            </a:r>
            <a:r>
              <a:rPr lang="en-US" sz="1400" dirty="0">
                <a:solidFill>
                  <a:srgbClr val="0B0080"/>
                </a:solidFill>
                <a:latin typeface="Arial" charset="0"/>
                <a:hlinkClick r:id="rId2" tooltip="Computing"/>
              </a:rPr>
              <a:t>computing</a:t>
            </a:r>
            <a:r>
              <a:rPr lang="en-US" sz="1400" dirty="0">
                <a:solidFill>
                  <a:srgbClr val="222222"/>
                </a:solidFill>
                <a:latin typeface="Arial" charset="0"/>
              </a:rPr>
              <a:t>, </a:t>
            </a:r>
            <a:r>
              <a:rPr lang="en-US" sz="1400" b="1" dirty="0">
                <a:solidFill>
                  <a:srgbClr val="222222"/>
                </a:solidFill>
                <a:latin typeface="Arial" charset="0"/>
              </a:rPr>
              <a:t>internationalization and localization</a:t>
            </a:r>
            <a:r>
              <a:rPr lang="en-US" sz="1400" dirty="0">
                <a:solidFill>
                  <a:srgbClr val="222222"/>
                </a:solidFill>
                <a:latin typeface="Arial" charset="0"/>
              </a:rPr>
              <a:t> are means of adapting </a:t>
            </a:r>
            <a:r>
              <a:rPr lang="en-US" sz="1400" dirty="0">
                <a:solidFill>
                  <a:srgbClr val="0B0080"/>
                </a:solidFill>
                <a:latin typeface="Arial" charset="0"/>
                <a:hlinkClick r:id="rId3" tooltip="Computer software"/>
              </a:rPr>
              <a:t>computer software</a:t>
            </a:r>
            <a:r>
              <a:rPr lang="en-US" sz="1400" dirty="0">
                <a:solidFill>
                  <a:srgbClr val="222222"/>
                </a:solidFill>
                <a:latin typeface="Arial" charset="0"/>
              </a:rPr>
              <a:t> to different languages, regional differences and technical requirements of a target locale.</a:t>
            </a:r>
            <a:r>
              <a:rPr lang="en-US" sz="1400" baseline="30000" dirty="0">
                <a:solidFill>
                  <a:srgbClr val="0B0080"/>
                </a:solidFill>
                <a:latin typeface="Arial" charset="0"/>
                <a:hlinkClick r:id="rId4"/>
              </a:rPr>
              <a:t>[1]</a:t>
            </a:r>
            <a:r>
              <a:rPr lang="en-US" sz="1400" dirty="0">
                <a:solidFill>
                  <a:srgbClr val="222222"/>
                </a:solidFill>
                <a:latin typeface="Arial" charset="0"/>
              </a:rPr>
              <a:t> Internationalization is the process of designing a software application so that it can be adapted to various languages and regions without engineering changes. Localization is the process of adapting internationalized software for a specific region or language by adding </a:t>
            </a:r>
            <a:r>
              <a:rPr lang="en-US" sz="1400" dirty="0">
                <a:solidFill>
                  <a:srgbClr val="0B0080"/>
                </a:solidFill>
                <a:latin typeface="Arial" charset="0"/>
                <a:hlinkClick r:id="rId5" tooltip="Locale (computer software)"/>
              </a:rPr>
              <a:t>locale</a:t>
            </a:r>
            <a:r>
              <a:rPr lang="en-US" sz="1400" dirty="0">
                <a:solidFill>
                  <a:srgbClr val="222222"/>
                </a:solidFill>
                <a:latin typeface="Arial" charset="0"/>
              </a:rPr>
              <a:t>-specific components and translating text. Localization (which is potentially performed multiple times, for different locales) uses the infrastructure or flexibility provided by internationalization (which is ideally performed only once, or as an integral part of ongoing development).” </a:t>
            </a:r>
            <a:r>
              <a:rPr lang="en-US" sz="1200" dirty="0">
                <a:solidFill>
                  <a:srgbClr val="222222"/>
                </a:solidFill>
                <a:latin typeface="Arial" charset="0"/>
              </a:rPr>
              <a:t>(https://</a:t>
            </a:r>
            <a:r>
              <a:rPr lang="en-US" sz="1200" dirty="0" err="1">
                <a:solidFill>
                  <a:srgbClr val="222222"/>
                </a:solidFill>
                <a:latin typeface="Arial" charset="0"/>
              </a:rPr>
              <a:t>en.wikipedia.org</a:t>
            </a:r>
            <a:r>
              <a:rPr lang="en-US" sz="1200" dirty="0">
                <a:solidFill>
                  <a:srgbClr val="222222"/>
                </a:solidFill>
                <a:latin typeface="Arial" charset="0"/>
              </a:rPr>
              <a:t>/wiki/</a:t>
            </a:r>
            <a:r>
              <a:rPr lang="en-US" sz="1200" dirty="0" err="1">
                <a:solidFill>
                  <a:srgbClr val="222222"/>
                </a:solidFill>
                <a:latin typeface="Arial" charset="0"/>
              </a:rPr>
              <a:t>Internationalization_and_localization</a:t>
            </a:r>
            <a:r>
              <a:rPr lang="en-US" sz="1200" dirty="0">
                <a:solidFill>
                  <a:srgbClr val="222222"/>
                </a:solidFill>
                <a:latin typeface="Arial" charset="0"/>
              </a:rPr>
              <a:t>)</a:t>
            </a:r>
            <a:endParaRPr lang="en-US" sz="1200" dirty="0" smtClean="0"/>
          </a:p>
          <a:p>
            <a:r>
              <a:rPr lang="en-US" dirty="0" smtClean="0"/>
              <a:t>Retrieving a product description may require two elements</a:t>
            </a:r>
          </a:p>
          <a:p>
            <a:pPr lvl="1"/>
            <a:r>
              <a:rPr lang="en-US" dirty="0" smtClean="0"/>
              <a:t>Language code, e.g. (EN, DE, ES, </a:t>
            </a:r>
            <a:r>
              <a:rPr lang="mr-IN" dirty="0" smtClean="0"/>
              <a:t>…</a:t>
            </a:r>
            <a:r>
              <a:rPr lang="en-US" dirty="0" smtClean="0"/>
              <a:t>)</a:t>
            </a:r>
          </a:p>
          <a:p>
            <a:pPr lvl="1"/>
            <a:r>
              <a:rPr lang="en-US" dirty="0" smtClean="0"/>
              <a:t>Description ID, e.g. 01105432</a:t>
            </a:r>
          </a:p>
          <a:p>
            <a:pPr lvl="1"/>
            <a:r>
              <a:rPr lang="en-US" dirty="0" smtClean="0"/>
              <a:t>(EN, 01105432) and (DE, 01105432) are the same description in different languages.</a:t>
            </a:r>
          </a:p>
          <a:p>
            <a:pPr lvl="1"/>
            <a:r>
              <a:rPr lang="en-US" dirty="0" smtClean="0"/>
              <a:t>The description ID is an attribute of the product.</a:t>
            </a:r>
          </a:p>
          <a:p>
            <a:pPr lvl="1"/>
            <a:r>
              <a:rPr lang="en-US" dirty="0" smtClean="0"/>
              <a:t>The language is an attribute or property of the user, install location, etc.</a:t>
            </a:r>
          </a:p>
          <a:p>
            <a:pPr lvl="1"/>
            <a:endParaRPr lang="en-US" dirty="0"/>
          </a:p>
        </p:txBody>
      </p:sp>
      <p:sp>
        <p:nvSpPr>
          <p:cNvPr id="4" name="Rectangle 3"/>
          <p:cNvSpPr/>
          <p:nvPr/>
        </p:nvSpPr>
        <p:spPr>
          <a:xfrm>
            <a:off x="425904" y="2039112"/>
            <a:ext cx="1265736" cy="237744"/>
          </a:xfrm>
          <a:prstGeom prst="rect">
            <a:avLst/>
          </a:prstGeom>
          <a:solidFill>
            <a:srgbClr val="FFFF00">
              <a:alpha val="34000"/>
            </a:srgbClr>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5" name="Rounded Rectangle 4"/>
          <p:cNvSpPr/>
          <p:nvPr/>
        </p:nvSpPr>
        <p:spPr>
          <a:xfrm>
            <a:off x="841248" y="583970"/>
            <a:ext cx="6967728" cy="3776472"/>
          </a:xfrm>
          <a:prstGeom prst="roundRect">
            <a:avLst/>
          </a:prstGeom>
          <a:solidFill>
            <a:schemeClr val="accent1"/>
          </a:solidFill>
          <a:effectLst/>
        </p:spPr>
        <p:txBody>
          <a:bodyPr wrap="square" lIns="182880" tIns="137160" rIns="137160" bIns="137160" rtlCol="0" anchor="ctr">
            <a:noAutofit/>
          </a:bodyPr>
          <a:lstStyle/>
          <a:p>
            <a:pPr marL="342900" indent="-342900">
              <a:lnSpc>
                <a:spcPct val="90000"/>
              </a:lnSpc>
              <a:spcBef>
                <a:spcPts val="600"/>
              </a:spcBef>
              <a:spcAft>
                <a:spcPts val="0"/>
              </a:spcAft>
              <a:buFont typeface="Arial" charset="0"/>
              <a:buChar char="•"/>
            </a:pPr>
            <a:r>
              <a:rPr lang="en-US" sz="2000" dirty="0" smtClean="0">
                <a:solidFill>
                  <a:schemeClr val="bg1"/>
                </a:solidFill>
                <a:latin typeface="+mn-lt"/>
              </a:rPr>
              <a:t>This concept is</a:t>
            </a:r>
          </a:p>
          <a:p>
            <a:pPr marL="800100" lvl="1" indent="-342900">
              <a:lnSpc>
                <a:spcPct val="90000"/>
              </a:lnSpc>
              <a:spcBef>
                <a:spcPts val="600"/>
              </a:spcBef>
              <a:spcAft>
                <a:spcPts val="0"/>
              </a:spcAft>
              <a:buFont typeface="Arial" charset="0"/>
              <a:buChar char="•"/>
            </a:pPr>
            <a:r>
              <a:rPr lang="en-US" sz="1800" dirty="0" smtClean="0">
                <a:solidFill>
                  <a:schemeClr val="bg1"/>
                </a:solidFill>
                <a:latin typeface="+mn-lt"/>
              </a:rPr>
              <a:t>An element of data modeling and design</a:t>
            </a:r>
          </a:p>
          <a:p>
            <a:pPr marL="800100" lvl="1" indent="-342900">
              <a:lnSpc>
                <a:spcPct val="90000"/>
              </a:lnSpc>
              <a:spcBef>
                <a:spcPts val="600"/>
              </a:spcBef>
              <a:spcAft>
                <a:spcPts val="0"/>
              </a:spcAft>
              <a:buFont typeface="Arial" charset="0"/>
              <a:buChar char="•"/>
            </a:pPr>
            <a:r>
              <a:rPr lang="en-US" sz="1800" dirty="0" smtClean="0">
                <a:solidFill>
                  <a:schemeClr val="bg1"/>
                </a:solidFill>
                <a:latin typeface="+mn-lt"/>
              </a:rPr>
              <a:t>Not DBMS implementation or data management.</a:t>
            </a:r>
          </a:p>
          <a:p>
            <a:pPr marL="342900" indent="-342900">
              <a:lnSpc>
                <a:spcPct val="90000"/>
              </a:lnSpc>
              <a:spcBef>
                <a:spcPts val="600"/>
              </a:spcBef>
              <a:spcAft>
                <a:spcPts val="0"/>
              </a:spcAft>
              <a:buFont typeface="Arial" charset="0"/>
              <a:buChar char="•"/>
            </a:pPr>
            <a:r>
              <a:rPr lang="en-US" sz="2000" dirty="0" smtClean="0">
                <a:solidFill>
                  <a:schemeClr val="bg1"/>
                </a:solidFill>
                <a:latin typeface="+mn-lt"/>
              </a:rPr>
              <a:t>I introduce the concept because</a:t>
            </a:r>
          </a:p>
          <a:p>
            <a:pPr marL="800100" lvl="1" indent="-342900">
              <a:lnSpc>
                <a:spcPct val="90000"/>
              </a:lnSpc>
              <a:spcBef>
                <a:spcPts val="600"/>
              </a:spcBef>
              <a:spcAft>
                <a:spcPts val="0"/>
              </a:spcAft>
              <a:buFont typeface="Arial" charset="0"/>
              <a:buChar char="•"/>
            </a:pPr>
            <a:r>
              <a:rPr lang="en-US" sz="1800" dirty="0" smtClean="0">
                <a:solidFill>
                  <a:schemeClr val="bg1"/>
                </a:solidFill>
                <a:latin typeface="+mn-lt"/>
              </a:rPr>
              <a:t>Important, general data model topic we have not covered.</a:t>
            </a:r>
          </a:p>
          <a:p>
            <a:pPr marL="800100" lvl="1" indent="-342900">
              <a:lnSpc>
                <a:spcPct val="90000"/>
              </a:lnSpc>
              <a:spcBef>
                <a:spcPts val="600"/>
              </a:spcBef>
              <a:spcAft>
                <a:spcPts val="0"/>
              </a:spcAft>
              <a:buFont typeface="Arial" charset="0"/>
              <a:buChar char="•"/>
            </a:pPr>
            <a:r>
              <a:rPr lang="en-US" sz="1800" dirty="0" smtClean="0">
                <a:solidFill>
                  <a:schemeClr val="bg1"/>
                </a:solidFill>
                <a:latin typeface="+mn-lt"/>
              </a:rPr>
              <a:t>Pattern is a reason why many records we think would be variable are often fixed.</a:t>
            </a:r>
          </a:p>
          <a:p>
            <a:pPr marL="1257300" lvl="2" indent="-342900">
              <a:lnSpc>
                <a:spcPct val="90000"/>
              </a:lnSpc>
              <a:spcBef>
                <a:spcPts val="600"/>
              </a:spcBef>
              <a:spcAft>
                <a:spcPts val="0"/>
              </a:spcAft>
              <a:buFont typeface="Arial" charset="0"/>
              <a:buChar char="•"/>
            </a:pPr>
            <a:r>
              <a:rPr lang="en-US" sz="1800" dirty="0" smtClean="0">
                <a:solidFill>
                  <a:schemeClr val="bg1"/>
                </a:solidFill>
                <a:latin typeface="+mn-lt"/>
              </a:rPr>
              <a:t>VARCHAR field in a tuple is often</a:t>
            </a:r>
          </a:p>
          <a:p>
            <a:pPr marL="1257300" lvl="2" indent="-342900">
              <a:lnSpc>
                <a:spcPct val="90000"/>
              </a:lnSpc>
              <a:spcBef>
                <a:spcPts val="600"/>
              </a:spcBef>
              <a:spcAft>
                <a:spcPts val="0"/>
              </a:spcAft>
              <a:buFont typeface="Arial" charset="0"/>
              <a:buChar char="•"/>
            </a:pPr>
            <a:r>
              <a:rPr lang="en-US" sz="1800" dirty="0" smtClean="0">
                <a:solidFill>
                  <a:schemeClr val="bg1"/>
                </a:solidFill>
                <a:latin typeface="+mn-lt"/>
              </a:rPr>
              <a:t>A pointer to a value in some other record.</a:t>
            </a:r>
          </a:p>
        </p:txBody>
      </p:sp>
    </p:spTree>
    <p:extLst>
      <p:ext uri="{BB962C8B-B14F-4D97-AF65-F5344CB8AC3E}">
        <p14:creationId xmlns:p14="http://schemas.microsoft.com/office/powerpoint/2010/main" val="1885786449"/>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8214"/>
            <a:ext cx="8279946" cy="387798"/>
          </a:xfrm>
        </p:spPr>
        <p:txBody>
          <a:bodyPr/>
          <a:lstStyle/>
          <a:p>
            <a:pPr algn="l"/>
            <a:r>
              <a:rPr lang="en-US" dirty="0" smtClean="0">
                <a:solidFill>
                  <a:schemeClr val="bg1"/>
                </a:solidFill>
              </a:rPr>
              <a:t>Hypothetical Explanation</a:t>
            </a:r>
            <a:endParaRPr lang="en-US" dirty="0">
              <a:solidFill>
                <a:schemeClr val="bg1"/>
              </a:solidFill>
            </a:endParaRPr>
          </a:p>
        </p:txBody>
      </p:sp>
      <p:sp>
        <p:nvSpPr>
          <p:cNvPr id="3" name="Content Placeholder 2"/>
          <p:cNvSpPr>
            <a:spLocks noGrp="1"/>
          </p:cNvSpPr>
          <p:nvPr>
            <p:ph sz="half" idx="1"/>
          </p:nvPr>
        </p:nvSpPr>
        <p:spPr>
          <a:xfrm>
            <a:off x="139372" y="514350"/>
            <a:ext cx="8458402" cy="3977640"/>
          </a:xfrm>
        </p:spPr>
        <p:txBody>
          <a:bodyPr>
            <a:noAutofit/>
          </a:bodyPr>
          <a:lstStyle/>
          <a:p>
            <a:pPr>
              <a:spcBef>
                <a:spcPts val="0"/>
              </a:spcBef>
            </a:pPr>
            <a:r>
              <a:rPr lang="en-US" sz="1600" dirty="0"/>
              <a:t> `</a:t>
            </a:r>
            <a:r>
              <a:rPr lang="en-US" sz="1600" dirty="0" err="1"/>
              <a:t>product_name</a:t>
            </a:r>
            <a:r>
              <a:rPr lang="en-US" sz="1600" dirty="0"/>
              <a:t>` </a:t>
            </a:r>
            <a:r>
              <a:rPr lang="en-US" sz="1600" b="1" i="1" dirty="0">
                <a:solidFill>
                  <a:srgbClr val="660E7A"/>
                </a:solidFill>
              </a:rPr>
              <a:t>varchar</a:t>
            </a:r>
            <a:r>
              <a:rPr lang="en-US" sz="1600" dirty="0"/>
              <a:t>(</a:t>
            </a:r>
            <a:r>
              <a:rPr lang="en-US" sz="1600" dirty="0">
                <a:solidFill>
                  <a:srgbClr val="0000FF"/>
                </a:solidFill>
              </a:rPr>
              <a:t>16</a:t>
            </a:r>
            <a:r>
              <a:rPr lang="en-US" sz="1600" dirty="0"/>
              <a:t>) </a:t>
            </a:r>
            <a:r>
              <a:rPr lang="en-US" sz="1600" b="1" dirty="0">
                <a:solidFill>
                  <a:srgbClr val="000080"/>
                </a:solidFill>
              </a:rPr>
              <a:t>NOT </a:t>
            </a:r>
            <a:r>
              <a:rPr lang="en-US" sz="1600" b="1" dirty="0" smtClean="0">
                <a:solidFill>
                  <a:srgbClr val="000080"/>
                </a:solidFill>
              </a:rPr>
              <a:t>NULL</a:t>
            </a:r>
            <a:endParaRPr lang="en-US" sz="1600" dirty="0" smtClean="0"/>
          </a:p>
          <a:p>
            <a:pPr lvl="1">
              <a:spcBef>
                <a:spcPts val="0"/>
              </a:spcBef>
            </a:pPr>
            <a:r>
              <a:rPr lang="en-US" sz="1400" dirty="0" smtClean="0"/>
              <a:t>(NB: Assumes that the </a:t>
            </a:r>
            <a:r>
              <a:rPr lang="en-US" sz="1400" dirty="0" err="1" smtClean="0"/>
              <a:t>product_name</a:t>
            </a:r>
            <a:r>
              <a:rPr lang="en-US" sz="1400" dirty="0" smtClean="0"/>
              <a:t> is not localized).</a:t>
            </a:r>
          </a:p>
          <a:p>
            <a:pPr lvl="1">
              <a:spcBef>
                <a:spcPts val="0"/>
              </a:spcBef>
            </a:pPr>
            <a:r>
              <a:rPr lang="en-US" sz="1400" dirty="0" smtClean="0"/>
              <a:t>Length can be 0 .. 15 characters.</a:t>
            </a:r>
          </a:p>
          <a:p>
            <a:pPr lvl="1">
              <a:spcBef>
                <a:spcPts val="0"/>
              </a:spcBef>
            </a:pPr>
            <a:r>
              <a:rPr lang="en-US" sz="1400" dirty="0" smtClean="0"/>
              <a:t>But,</a:t>
            </a:r>
          </a:p>
          <a:p>
            <a:pPr lvl="2">
              <a:spcBef>
                <a:spcPts val="0"/>
              </a:spcBef>
            </a:pPr>
            <a:r>
              <a:rPr lang="en-US" sz="1200" dirty="0" smtClean="0"/>
              <a:t>If the value is almost always between 12 and 16 characters.</a:t>
            </a:r>
          </a:p>
          <a:p>
            <a:pPr lvl="2">
              <a:spcBef>
                <a:spcPts val="0"/>
              </a:spcBef>
            </a:pPr>
            <a:r>
              <a:rPr lang="en-US" sz="1200" dirty="0" smtClean="0"/>
              <a:t>The database engine may decide to store in a fixed length area.</a:t>
            </a:r>
          </a:p>
          <a:p>
            <a:pPr lvl="2">
              <a:spcBef>
                <a:spcPts val="0"/>
              </a:spcBef>
            </a:pPr>
            <a:r>
              <a:rPr lang="en-US" sz="1200" dirty="0" smtClean="0"/>
              <a:t>Because the relatively small savings available from treating like a variable length record</a:t>
            </a:r>
          </a:p>
          <a:p>
            <a:pPr lvl="2">
              <a:spcBef>
                <a:spcPts val="0"/>
              </a:spcBef>
            </a:pPr>
            <a:r>
              <a:rPr lang="en-US" sz="1200" dirty="0" smtClean="0"/>
              <a:t>Does not justify the added complexity involved in variable size record management.</a:t>
            </a:r>
          </a:p>
          <a:p>
            <a:pPr>
              <a:spcBef>
                <a:spcPts val="0"/>
              </a:spcBef>
            </a:pPr>
            <a:r>
              <a:rPr lang="en-US" sz="1600" dirty="0"/>
              <a:t>`</a:t>
            </a:r>
            <a:r>
              <a:rPr lang="en-US" sz="1600" dirty="0" err="1"/>
              <a:t>product_brand</a:t>
            </a:r>
            <a:r>
              <a:rPr lang="en-US" sz="1600" dirty="0"/>
              <a:t>` </a:t>
            </a:r>
            <a:r>
              <a:rPr lang="en-US" sz="1600" dirty="0" err="1"/>
              <a:t>enum</a:t>
            </a:r>
            <a:r>
              <a:rPr lang="en-US" sz="1600" dirty="0"/>
              <a:t>(</a:t>
            </a:r>
            <a:r>
              <a:rPr lang="en-US" sz="1600" b="1" dirty="0">
                <a:solidFill>
                  <a:srgbClr val="008000"/>
                </a:solidFill>
              </a:rPr>
              <a:t>'</a:t>
            </a:r>
            <a:r>
              <a:rPr lang="en-US" sz="1600" b="1" dirty="0" err="1">
                <a:solidFill>
                  <a:srgbClr val="008000"/>
                </a:solidFill>
              </a:rPr>
              <a:t>IBM'</a:t>
            </a:r>
            <a:r>
              <a:rPr lang="en-US" sz="1600" dirty="0" err="1"/>
              <a:t>,</a:t>
            </a:r>
            <a:r>
              <a:rPr lang="en-US" sz="1600" b="1" dirty="0" err="1">
                <a:solidFill>
                  <a:srgbClr val="008000"/>
                </a:solidFill>
              </a:rPr>
              <a:t>'HP'</a:t>
            </a:r>
            <a:r>
              <a:rPr lang="en-US" sz="1600" dirty="0" err="1"/>
              <a:t>,</a:t>
            </a:r>
            <a:r>
              <a:rPr lang="en-US" sz="1600" b="1" dirty="0" err="1">
                <a:solidFill>
                  <a:srgbClr val="008000"/>
                </a:solidFill>
              </a:rPr>
              <a:t>'Acer'</a:t>
            </a:r>
            <a:r>
              <a:rPr lang="en-US" sz="1600" dirty="0" err="1"/>
              <a:t>,</a:t>
            </a:r>
            <a:r>
              <a:rPr lang="en-US" sz="1600" b="1" dirty="0" err="1">
                <a:solidFill>
                  <a:srgbClr val="008000"/>
                </a:solidFill>
              </a:rPr>
              <a:t>'Lenovo'</a:t>
            </a:r>
            <a:r>
              <a:rPr lang="en-US" sz="1600" dirty="0" err="1"/>
              <a:t>,</a:t>
            </a:r>
            <a:r>
              <a:rPr lang="en-US" sz="1600" b="1" dirty="0" err="1">
                <a:solidFill>
                  <a:srgbClr val="008000"/>
                </a:solidFill>
              </a:rPr>
              <a:t>'Some</a:t>
            </a:r>
            <a:r>
              <a:rPr lang="en-US" sz="1600" b="1" dirty="0">
                <a:solidFill>
                  <a:srgbClr val="008000"/>
                </a:solidFill>
              </a:rPr>
              <a:t> really long brand name'</a:t>
            </a:r>
            <a:r>
              <a:rPr lang="en-US" sz="1600" dirty="0"/>
              <a:t>) </a:t>
            </a:r>
            <a:endParaRPr lang="en-US" sz="1600" dirty="0" smtClean="0"/>
          </a:p>
          <a:p>
            <a:pPr lvl="1">
              <a:spcBef>
                <a:spcPts val="0"/>
              </a:spcBef>
            </a:pPr>
            <a:r>
              <a:rPr lang="en-US" sz="1400" dirty="0" smtClean="0"/>
              <a:t>The DB engine would/could represent with a 1 byte code in a lookup table.</a:t>
            </a:r>
          </a:p>
          <a:p>
            <a:pPr lvl="1">
              <a:spcBef>
                <a:spcPts val="0"/>
              </a:spcBef>
            </a:pPr>
            <a:r>
              <a:rPr lang="en-US" sz="1400" dirty="0" smtClean="0"/>
              <a:t>This enables simplified, fixed length record management</a:t>
            </a:r>
          </a:p>
          <a:p>
            <a:pPr lvl="1">
              <a:spcBef>
                <a:spcPts val="0"/>
              </a:spcBef>
            </a:pPr>
            <a:r>
              <a:rPr lang="en-US" sz="1400" dirty="0" smtClean="0"/>
              <a:t>And saves space because</a:t>
            </a:r>
          </a:p>
          <a:p>
            <a:pPr lvl="2">
              <a:spcBef>
                <a:spcPts val="0"/>
              </a:spcBef>
            </a:pPr>
            <a:r>
              <a:rPr lang="en-US" sz="1200" dirty="0" smtClean="0"/>
              <a:t>1,000 products in the catalog from ‘Some really long brand’</a:t>
            </a:r>
          </a:p>
          <a:p>
            <a:pPr lvl="2">
              <a:spcBef>
                <a:spcPts val="0"/>
              </a:spcBef>
            </a:pPr>
            <a:r>
              <a:rPr lang="en-US" sz="1200" dirty="0" smtClean="0"/>
              <a:t>Requires 1,000 bytes instead of 27,000 bytes.</a:t>
            </a:r>
          </a:p>
          <a:p>
            <a:pPr lvl="1">
              <a:spcBef>
                <a:spcPts val="0"/>
              </a:spcBef>
            </a:pPr>
            <a:r>
              <a:rPr lang="en-US" sz="1400" dirty="0" smtClean="0"/>
              <a:t>Repeated values:</a:t>
            </a:r>
          </a:p>
          <a:p>
            <a:pPr lvl="2">
              <a:spcBef>
                <a:spcPts val="0"/>
              </a:spcBef>
            </a:pPr>
            <a:r>
              <a:rPr lang="en-US" sz="1200" dirty="0" smtClean="0"/>
              <a:t>The same value occurring repeatedly in multiple distinct tuples is common, even when not an </a:t>
            </a:r>
            <a:r>
              <a:rPr lang="en-US" sz="1200" dirty="0" err="1" smtClean="0"/>
              <a:t>enum</a:t>
            </a:r>
            <a:r>
              <a:rPr lang="en-US" sz="1200" dirty="0" smtClean="0"/>
              <a:t>, e.g.</a:t>
            </a:r>
          </a:p>
          <a:p>
            <a:pPr lvl="3">
              <a:spcBef>
                <a:spcPts val="0"/>
              </a:spcBef>
            </a:pPr>
            <a:r>
              <a:rPr lang="en-US" sz="1000" dirty="0" smtClean="0"/>
              <a:t>Country names, City names, street names, last names, first names, </a:t>
            </a:r>
            <a:r>
              <a:rPr lang="mr-IN" sz="1000" dirty="0" smtClean="0"/>
              <a:t>…</a:t>
            </a:r>
            <a:endParaRPr lang="en-US" sz="1000" dirty="0" smtClean="0"/>
          </a:p>
          <a:p>
            <a:pPr lvl="3">
              <a:spcBef>
                <a:spcPts val="0"/>
              </a:spcBef>
            </a:pPr>
            <a:r>
              <a:rPr lang="en-US" sz="1000" dirty="0" smtClean="0"/>
              <a:t>Foreign keys in many-to-many associative entities.</a:t>
            </a:r>
          </a:p>
          <a:p>
            <a:pPr lvl="2">
              <a:spcBef>
                <a:spcPts val="0"/>
              </a:spcBef>
            </a:pPr>
            <a:r>
              <a:rPr lang="en-US" sz="1200" dirty="0" smtClean="0"/>
              <a:t>DBMS storage management engine may detect the situation, and replace values with symbol lookups.</a:t>
            </a:r>
            <a:r>
              <a:rPr lang="en-US" sz="1200" dirty="0"/>
              <a:t/>
            </a:r>
            <a:br>
              <a:rPr lang="en-US" sz="1200" dirty="0"/>
            </a:br>
            <a:endParaRPr lang="en-US" sz="1200" dirty="0"/>
          </a:p>
        </p:txBody>
      </p:sp>
    </p:spTree>
    <p:extLst>
      <p:ext uri="{BB962C8B-B14F-4D97-AF65-F5344CB8AC3E}">
        <p14:creationId xmlns:p14="http://schemas.microsoft.com/office/powerpoint/2010/main" val="1849185917"/>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smtClean="0">
                <a:solidFill>
                  <a:schemeClr val="bg1"/>
                </a:solidFill>
              </a:rPr>
              <a:t>Database Management System Reminder</a:t>
            </a:r>
            <a:endParaRPr lang="en-US" altLang="en-US" sz="2400" dirty="0">
              <a:solidFill>
                <a:schemeClr val="bg1"/>
              </a:solidFill>
            </a:endParaRP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a:t>
            </a:r>
            <a:r>
              <a:rPr lang="en-US" altLang="en-US" sz="1050" b="1" dirty="0" smtClean="0">
                <a:solidFill>
                  <a:schemeClr val="bg1"/>
                </a:solidFill>
              </a:rPr>
              <a:t>Introduction to Databases (F18): </a:t>
            </a:r>
            <a:r>
              <a:rPr lang="en-US" altLang="en-US" sz="1050" i="1" dirty="0" smtClean="0">
                <a:solidFill>
                  <a:schemeClr val="bg1"/>
                </a:solidFill>
              </a:rPr>
              <a:t>Lecture 8: Disks, I/O, Indexes</a:t>
            </a:r>
            <a:br>
              <a:rPr lang="en-US" altLang="en-US" sz="1050" i="1" dirty="0" smtClean="0">
                <a:solidFill>
                  <a:schemeClr val="bg1"/>
                </a:solidFill>
              </a:rPr>
            </a:br>
            <a:r>
              <a:rPr lang="de-DE" altLang="en-US" sz="900" i="1" dirty="0" smtClean="0">
                <a:solidFill>
                  <a:schemeClr val="bg1"/>
                </a:solidFill>
              </a:rPr>
              <a:t>© Donald F. Ferguson, 2018</a:t>
            </a:r>
            <a:endParaRPr lang="en-US" altLang="en-US" sz="900" i="1" dirty="0">
              <a:solidFill>
                <a:schemeClr val="bg1"/>
              </a:solidFill>
            </a:endParaRPr>
          </a:p>
        </p:txBody>
      </p:sp>
      <p:pic>
        <p:nvPicPr>
          <p:cNvPr id="14" name="Picture 13"/>
          <p:cNvPicPr>
            <a:picLocks noChangeAspect="1"/>
          </p:cNvPicPr>
          <p:nvPr/>
        </p:nvPicPr>
        <p:blipFill>
          <a:blip r:embed="rId4"/>
          <a:stretch>
            <a:fillRect/>
          </a:stretch>
        </p:blipFill>
        <p:spPr>
          <a:xfrm>
            <a:off x="779048" y="574003"/>
            <a:ext cx="7885982" cy="3592754"/>
          </a:xfrm>
          <a:prstGeom prst="rect">
            <a:avLst/>
          </a:prstGeom>
        </p:spPr>
      </p:pic>
      <p:sp>
        <p:nvSpPr>
          <p:cNvPr id="15" name="Rectangle 14"/>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a:t>
            </a:r>
            <a:r>
              <a:rPr lang="en-US" sz="1200" b="1" dirty="0" smtClean="0">
                <a:solidFill>
                  <a:srgbClr val="111111"/>
                </a:solidFill>
                <a:latin typeface="Amazon Ember" charset="0"/>
              </a:rPr>
              <a:t>Edition)</a:t>
            </a:r>
            <a:br>
              <a:rPr lang="en-US" sz="1200" b="1" dirty="0" smtClean="0">
                <a:solidFill>
                  <a:srgbClr val="111111"/>
                </a:solidFill>
                <a:latin typeface="Amazon Ember" charset="0"/>
              </a:rPr>
            </a:br>
            <a:r>
              <a:rPr lang="en-US" sz="1200" dirty="0" smtClean="0">
                <a:solidFill>
                  <a:srgbClr val="111111"/>
                </a:solidFill>
                <a:latin typeface="Amazon Ember" charset="0"/>
              </a:rPr>
              <a:t>by</a:t>
            </a:r>
            <a:r>
              <a:rPr lang="en-US" sz="1200" dirty="0">
                <a:solidFill>
                  <a:srgbClr val="111111"/>
                </a:solidFill>
                <a:latin typeface="Amazon Ember" charset="0"/>
              </a:rPr>
              <a:t> </a:t>
            </a:r>
            <a:r>
              <a:rPr lang="en-US" sz="1200" dirty="0">
                <a:solidFill>
                  <a:srgbClr val="0066C0"/>
                </a:solidFill>
                <a:latin typeface="Amazon Ember" charset="0"/>
                <a:hlinkClick r:id="rId5"/>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7"/>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6" name="Picture 15"/>
          <p:cNvPicPr>
            <a:picLocks noChangeAspect="1"/>
          </p:cNvPicPr>
          <p:nvPr/>
        </p:nvPicPr>
        <p:blipFill>
          <a:blip r:embed="rId8"/>
          <a:stretch>
            <a:fillRect/>
          </a:stretch>
        </p:blipFill>
        <p:spPr>
          <a:xfrm>
            <a:off x="139865" y="474242"/>
            <a:ext cx="802115" cy="802115"/>
          </a:xfrm>
          <a:prstGeom prst="rect">
            <a:avLst/>
          </a:prstGeom>
        </p:spPr>
      </p:pic>
      <p:sp>
        <p:nvSpPr>
          <p:cNvPr id="17" name="Left Brace 16"/>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83722" y="408527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smtClean="0">
                <a:solidFill>
                  <a:srgbClr val="FF0000"/>
                </a:solidFill>
                <a:latin typeface="+mn-lt"/>
              </a:rPr>
              <a:t>Focus for next part of course.</a:t>
            </a:r>
            <a:endParaRPr lang="en-US" sz="2000" dirty="0" smtClean="0">
              <a:solidFill>
                <a:srgbClr val="FF0000"/>
              </a:solidFill>
              <a:latin typeface="+mn-lt"/>
            </a:endParaRPr>
          </a:p>
        </p:txBody>
      </p:sp>
    </p:spTree>
    <p:extLst>
      <p:ext uri="{BB962C8B-B14F-4D97-AF65-F5344CB8AC3E}">
        <p14:creationId xmlns:p14="http://schemas.microsoft.com/office/powerpoint/2010/main" val="19094416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4284"/>
            <a:ext cx="8279946" cy="387798"/>
          </a:xfrm>
        </p:spPr>
        <p:txBody>
          <a:bodyPr/>
          <a:lstStyle/>
          <a:p>
            <a:pPr algn="l"/>
            <a:r>
              <a:rPr lang="en-US" dirty="0" smtClean="0">
                <a:solidFill>
                  <a:schemeClr val="bg1"/>
                </a:solidFill>
              </a:rPr>
              <a:t>Fixed Length Record</a:t>
            </a:r>
            <a:endParaRPr lang="en-US" dirty="0">
              <a:solidFill>
                <a:schemeClr val="bg1"/>
              </a:solidFill>
            </a:endParaRPr>
          </a:p>
        </p:txBody>
      </p:sp>
      <p:sp>
        <p:nvSpPr>
          <p:cNvPr id="3" name="Content Placeholder 2"/>
          <p:cNvSpPr>
            <a:spLocks noGrp="1"/>
          </p:cNvSpPr>
          <p:nvPr>
            <p:ph sz="half" idx="1"/>
          </p:nvPr>
        </p:nvSpPr>
        <p:spPr>
          <a:xfrm>
            <a:off x="457200" y="2408942"/>
            <a:ext cx="8267140" cy="2106302"/>
          </a:xfrm>
        </p:spPr>
        <p:txBody>
          <a:bodyPr/>
          <a:lstStyle/>
          <a:p>
            <a:pPr marL="0" indent="0">
              <a:buNone/>
            </a:pPr>
            <a:r>
              <a:rPr lang="en-US" sz="2000" dirty="0" smtClean="0"/>
              <a:t>The record has</a:t>
            </a:r>
          </a:p>
          <a:p>
            <a:r>
              <a:rPr lang="en-US" dirty="0" smtClean="0"/>
              <a:t>Database specific header fields, e.g.</a:t>
            </a:r>
          </a:p>
          <a:p>
            <a:pPr lvl="1"/>
            <a:r>
              <a:rPr lang="en-US" dirty="0" smtClean="0"/>
              <a:t>Format information</a:t>
            </a:r>
          </a:p>
          <a:p>
            <a:pPr lvl="1"/>
            <a:r>
              <a:rPr lang="en-US" dirty="0" smtClean="0"/>
              <a:t>Last modified</a:t>
            </a:r>
          </a:p>
          <a:p>
            <a:r>
              <a:rPr lang="en-US" dirty="0" smtClean="0"/>
              <a:t>Areas for each of the fixed length fields.</a:t>
            </a:r>
          </a:p>
          <a:p>
            <a:pPr lvl="2"/>
            <a:endParaRPr lang="en-US" dirty="0"/>
          </a:p>
        </p:txBody>
      </p:sp>
      <p:grpSp>
        <p:nvGrpSpPr>
          <p:cNvPr id="18" name="Group 17"/>
          <p:cNvGrpSpPr/>
          <p:nvPr/>
        </p:nvGrpSpPr>
        <p:grpSpPr>
          <a:xfrm>
            <a:off x="457200" y="814342"/>
            <a:ext cx="5545459" cy="566928"/>
            <a:chOff x="425904" y="950976"/>
            <a:chExt cx="5545459" cy="566928"/>
          </a:xfrm>
        </p:grpSpPr>
        <p:sp>
          <p:nvSpPr>
            <p:cNvPr id="4" name="Rectangle 3"/>
            <p:cNvSpPr/>
            <p:nvPr/>
          </p:nvSpPr>
          <p:spPr>
            <a:xfrm>
              <a:off x="425904" y="950976"/>
              <a:ext cx="5545459" cy="566928"/>
            </a:xfrm>
            <a:prstGeom prst="rect">
              <a:avLst/>
            </a:prstGeom>
            <a:noFill/>
            <a:ln w="38100">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cxnSp>
          <p:nvCxnSpPr>
            <p:cNvPr id="6" name="Straight Connector 5"/>
            <p:cNvCxnSpPr/>
            <p:nvPr/>
          </p:nvCxnSpPr>
          <p:spPr>
            <a:xfrm>
              <a:off x="763488" y="950976"/>
              <a:ext cx="0" cy="5669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01072" y="950976"/>
              <a:ext cx="0" cy="5669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38656" y="950976"/>
              <a:ext cx="0" cy="5669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25904" y="950976"/>
              <a:ext cx="0" cy="5669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459736" y="950976"/>
              <a:ext cx="0" cy="56692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Round Single Corner Rectangle 11"/>
            <p:cNvSpPr/>
            <p:nvPr/>
          </p:nvSpPr>
          <p:spPr>
            <a:xfrm>
              <a:off x="1449166" y="950976"/>
              <a:ext cx="1021080" cy="566928"/>
            </a:xfrm>
            <a:prstGeom prst="round1Rect">
              <a:avLst/>
            </a:prstGeom>
            <a:noFill/>
            <a:ln w="38100">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13" name="Round Single Corner Rectangle 12"/>
            <p:cNvSpPr/>
            <p:nvPr/>
          </p:nvSpPr>
          <p:spPr>
            <a:xfrm>
              <a:off x="2459735" y="950976"/>
              <a:ext cx="2042160" cy="566928"/>
            </a:xfrm>
            <a:prstGeom prst="round1Rect">
              <a:avLst/>
            </a:prstGeom>
            <a:noFill/>
            <a:ln w="38100">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cxnSp>
          <p:nvCxnSpPr>
            <p:cNvPr id="14" name="Straight Connector 13"/>
            <p:cNvCxnSpPr/>
            <p:nvPr/>
          </p:nvCxnSpPr>
          <p:spPr>
            <a:xfrm>
              <a:off x="4491385" y="950976"/>
              <a:ext cx="0" cy="5669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512465" y="950976"/>
              <a:ext cx="0" cy="56692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Round Single Corner Rectangle 15"/>
            <p:cNvSpPr/>
            <p:nvPr/>
          </p:nvSpPr>
          <p:spPr>
            <a:xfrm>
              <a:off x="4501895" y="950976"/>
              <a:ext cx="1021080" cy="566928"/>
            </a:xfrm>
            <a:prstGeom prst="round1Rect">
              <a:avLst/>
            </a:prstGeom>
            <a:noFill/>
            <a:ln w="38100">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cxnSp>
          <p:nvCxnSpPr>
            <p:cNvPr id="17" name="Straight Connector 16"/>
            <p:cNvCxnSpPr/>
            <p:nvPr/>
          </p:nvCxnSpPr>
          <p:spPr>
            <a:xfrm>
              <a:off x="5971363" y="950976"/>
              <a:ext cx="0" cy="566928"/>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0" y="161164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600" smtClean="0">
                <a:latin typeface="+mn-lt"/>
              </a:rPr>
              <a:t>Schema ID</a:t>
            </a:r>
            <a:endParaRPr lang="en-US" sz="1600" dirty="0" err="1" smtClean="0">
              <a:latin typeface="+mn-lt"/>
            </a:endParaRPr>
          </a:p>
        </p:txBody>
      </p:sp>
      <p:sp>
        <p:nvSpPr>
          <p:cNvPr id="20" name="TextBox 19"/>
          <p:cNvSpPr txBox="1"/>
          <p:nvPr/>
        </p:nvSpPr>
        <p:spPr>
          <a:xfrm>
            <a:off x="914400" y="195174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600" dirty="0" smtClean="0">
                <a:latin typeface="+mn-lt"/>
              </a:rPr>
              <a:t>Timestamp</a:t>
            </a:r>
          </a:p>
        </p:txBody>
      </p:sp>
      <p:sp>
        <p:nvSpPr>
          <p:cNvPr id="21" name="TextBox 20"/>
          <p:cNvSpPr txBox="1"/>
          <p:nvPr/>
        </p:nvSpPr>
        <p:spPr>
          <a:xfrm>
            <a:off x="1469952" y="161928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mr-IN" sz="1600" dirty="0" smtClean="0">
                <a:latin typeface="+mn-lt"/>
              </a:rPr>
              <a:t>…</a:t>
            </a:r>
            <a:r>
              <a:rPr lang="en-US" sz="1600" dirty="0" smtClean="0">
                <a:latin typeface="+mn-lt"/>
              </a:rPr>
              <a:t> </a:t>
            </a:r>
            <a:r>
              <a:rPr lang="mr-IN" sz="1600" dirty="0" smtClean="0">
                <a:latin typeface="+mn-lt"/>
              </a:rPr>
              <a:t>…</a:t>
            </a:r>
            <a:endParaRPr lang="en-US" sz="1600" dirty="0" err="1" smtClean="0">
              <a:latin typeface="+mn-lt"/>
            </a:endParaRPr>
          </a:p>
        </p:txBody>
      </p:sp>
      <p:cxnSp>
        <p:nvCxnSpPr>
          <p:cNvPr id="23" name="Straight Arrow Connector 22"/>
          <p:cNvCxnSpPr/>
          <p:nvPr/>
        </p:nvCxnSpPr>
        <p:spPr>
          <a:xfrm flipV="1">
            <a:off x="425904" y="1177159"/>
            <a:ext cx="183696" cy="546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980713" y="1216634"/>
            <a:ext cx="262460" cy="735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1251983" y="1167129"/>
            <a:ext cx="403154" cy="556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518038" y="935901"/>
            <a:ext cx="914400" cy="231228"/>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err="1">
                <a:latin typeface="+mn-lt"/>
              </a:rPr>
              <a:t>p</a:t>
            </a:r>
            <a:r>
              <a:rPr lang="en-US" sz="1400" dirty="0" err="1" smtClean="0">
                <a:latin typeface="+mn-lt"/>
              </a:rPr>
              <a:t>roduct_id</a:t>
            </a:r>
            <a:endParaRPr lang="en-US" sz="1400" dirty="0" smtClean="0">
              <a:latin typeface="+mn-lt"/>
            </a:endParaRPr>
          </a:p>
        </p:txBody>
      </p:sp>
      <p:sp>
        <p:nvSpPr>
          <p:cNvPr id="30" name="TextBox 29"/>
          <p:cNvSpPr txBox="1"/>
          <p:nvPr/>
        </p:nvSpPr>
        <p:spPr>
          <a:xfrm>
            <a:off x="2848930" y="935901"/>
            <a:ext cx="914400" cy="231228"/>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err="1">
                <a:latin typeface="+mn-lt"/>
              </a:rPr>
              <a:t>p</a:t>
            </a:r>
            <a:r>
              <a:rPr lang="en-US" sz="1400" dirty="0" err="1" smtClean="0">
                <a:latin typeface="+mn-lt"/>
              </a:rPr>
              <a:t>roduct_name</a:t>
            </a:r>
            <a:endParaRPr lang="en-US" sz="1400" dirty="0" smtClean="0">
              <a:latin typeface="+mn-lt"/>
            </a:endParaRPr>
          </a:p>
        </p:txBody>
      </p:sp>
      <p:sp>
        <p:nvSpPr>
          <p:cNvPr id="31" name="TextBox 30"/>
          <p:cNvSpPr txBox="1"/>
          <p:nvPr/>
        </p:nvSpPr>
        <p:spPr>
          <a:xfrm>
            <a:off x="3931834" y="1487230"/>
            <a:ext cx="2064837"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smtClean="0">
                <a:latin typeface="+mn-lt"/>
              </a:rPr>
              <a:t>product_description</a:t>
            </a:r>
            <a:endParaRPr lang="en-US" sz="1400" dirty="0" smtClean="0">
              <a:latin typeface="+mn-lt"/>
            </a:endParaRPr>
          </a:p>
        </p:txBody>
      </p:sp>
      <p:cxnSp>
        <p:nvCxnSpPr>
          <p:cNvPr id="33" name="Straight Arrow Connector 32"/>
          <p:cNvCxnSpPr/>
          <p:nvPr/>
        </p:nvCxnSpPr>
        <p:spPr>
          <a:xfrm flipV="1">
            <a:off x="4590770" y="1077483"/>
            <a:ext cx="349092" cy="5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996671" y="1476133"/>
            <a:ext cx="2064837"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err="1" smtClean="0">
                <a:latin typeface="+mn-lt"/>
              </a:rPr>
              <a:t>product_brand_code</a:t>
            </a:r>
            <a:endParaRPr lang="en-US" sz="1400" dirty="0" smtClean="0">
              <a:latin typeface="+mn-lt"/>
            </a:endParaRPr>
          </a:p>
        </p:txBody>
      </p:sp>
      <p:cxnSp>
        <p:nvCxnSpPr>
          <p:cNvPr id="36" name="Straight Arrow Connector 35"/>
          <p:cNvCxnSpPr/>
          <p:nvPr/>
        </p:nvCxnSpPr>
        <p:spPr>
          <a:xfrm flipH="1" flipV="1">
            <a:off x="5749159" y="1097806"/>
            <a:ext cx="557048" cy="389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367635"/>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66905"/>
            <a:ext cx="8239126" cy="387798"/>
          </a:xfrm>
        </p:spPr>
        <p:txBody>
          <a:bodyPr/>
          <a:lstStyle/>
          <a:p>
            <a:pPr algn="l"/>
            <a:r>
              <a:rPr lang="en-US" dirty="0" smtClean="0">
                <a:solidFill>
                  <a:schemeClr val="bg1"/>
                </a:solidFill>
              </a:rPr>
              <a:t>Packing Fixed Length Blocks</a:t>
            </a: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762000" y="590550"/>
            <a:ext cx="6677864" cy="4040918"/>
          </a:xfrm>
          <a:prstGeom prst="rect">
            <a:avLst/>
          </a:prstGeom>
        </p:spPr>
      </p:pic>
      <p:sp>
        <p:nvSpPr>
          <p:cNvPr id="4" name="Rectangle 3"/>
          <p:cNvSpPr/>
          <p:nvPr/>
        </p:nvSpPr>
        <p:spPr>
          <a:xfrm>
            <a:off x="5376041" y="66905"/>
            <a:ext cx="3539359" cy="461665"/>
          </a:xfrm>
          <a:prstGeom prst="rect">
            <a:avLst/>
          </a:prstGeom>
        </p:spPr>
        <p:txBody>
          <a:bodyPr wrap="square">
            <a:spAutoFit/>
          </a:bodyPr>
          <a:lstStyle/>
          <a:p>
            <a:r>
              <a:rPr lang="en-US" sz="1200" dirty="0">
                <a:solidFill>
                  <a:schemeClr val="bg1"/>
                </a:solidFill>
                <a:latin typeface="Amazon Ember" charset="0"/>
                <a:hlinkClick r:id="rId3" tooltip="Database Systems: The Complete Book (2nd Edition)"/>
              </a:rPr>
              <a:t>Database Systems: The Complete Book (2nd Edition)</a:t>
            </a:r>
          </a:p>
          <a:p>
            <a:r>
              <a:rPr lang="en-US" sz="1200" dirty="0" smtClean="0">
                <a:solidFill>
                  <a:schemeClr val="bg1"/>
                </a:solidFill>
                <a:latin typeface="Amazon Ember" charset="0"/>
              </a:rPr>
              <a:t>by</a:t>
            </a:r>
            <a:r>
              <a:rPr lang="en-US" sz="1200" dirty="0">
                <a:solidFill>
                  <a:schemeClr val="bg1"/>
                </a:solidFill>
                <a:latin typeface="Amazon Ember" charset="0"/>
              </a:rPr>
              <a:t> Hector Garcia-Molina and Jeffrey D. Ullman</a:t>
            </a:r>
            <a:endParaRPr lang="en-US" sz="1200" b="0" i="0" dirty="0">
              <a:solidFill>
                <a:schemeClr val="bg1"/>
              </a:solidFill>
              <a:effectLst/>
              <a:latin typeface="Amazon Ember" charset="0"/>
            </a:endParaRPr>
          </a:p>
        </p:txBody>
      </p:sp>
    </p:spTree>
    <p:extLst>
      <p:ext uri="{BB962C8B-B14F-4D97-AF65-F5344CB8AC3E}">
        <p14:creationId xmlns:p14="http://schemas.microsoft.com/office/powerpoint/2010/main" val="832520558"/>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327" y="57226"/>
            <a:ext cx="8279946" cy="387798"/>
          </a:xfrm>
        </p:spPr>
        <p:txBody>
          <a:bodyPr/>
          <a:lstStyle/>
          <a:p>
            <a:pPr algn="l"/>
            <a:r>
              <a:rPr lang="en-US" dirty="0" smtClean="0">
                <a:solidFill>
                  <a:schemeClr val="bg1"/>
                </a:solidFill>
              </a:rPr>
              <a:t>Variable Length Record</a:t>
            </a:r>
            <a:endParaRPr lang="en-US" dirty="0">
              <a:solidFill>
                <a:schemeClr val="bg1"/>
              </a:solidFill>
            </a:endParaRPr>
          </a:p>
        </p:txBody>
      </p:sp>
      <p:sp>
        <p:nvSpPr>
          <p:cNvPr id="3" name="Content Placeholder 2"/>
          <p:cNvSpPr>
            <a:spLocks noGrp="1"/>
          </p:cNvSpPr>
          <p:nvPr>
            <p:ph sz="half" idx="1"/>
          </p:nvPr>
        </p:nvSpPr>
        <p:spPr>
          <a:xfrm>
            <a:off x="457200" y="2734056"/>
            <a:ext cx="8267140" cy="1781188"/>
          </a:xfrm>
        </p:spPr>
        <p:txBody>
          <a:bodyPr/>
          <a:lstStyle/>
          <a:p>
            <a:r>
              <a:rPr lang="en-US" dirty="0" smtClean="0"/>
              <a:t>Same DBMS specific header information as fixed-length, plus</a:t>
            </a:r>
          </a:p>
          <a:p>
            <a:pPr lvl="1"/>
            <a:r>
              <a:rPr lang="en-US" dirty="0" smtClean="0"/>
              <a:t>Record length.</a:t>
            </a:r>
          </a:p>
          <a:p>
            <a:pPr lvl="1"/>
            <a:r>
              <a:rPr lang="en-US" dirty="0" smtClean="0"/>
              <a:t>Offset into record for each of the fields.</a:t>
            </a:r>
          </a:p>
          <a:p>
            <a:r>
              <a:rPr lang="en-US" dirty="0" smtClean="0"/>
              <a:t>Variable sized areas for each of the variable sized fields.</a:t>
            </a:r>
            <a:endParaRPr lang="en-US" dirty="0"/>
          </a:p>
        </p:txBody>
      </p:sp>
      <p:pic>
        <p:nvPicPr>
          <p:cNvPr id="4" name="Picture 3"/>
          <p:cNvPicPr>
            <a:picLocks noChangeAspect="1"/>
          </p:cNvPicPr>
          <p:nvPr/>
        </p:nvPicPr>
        <p:blipFill>
          <a:blip r:embed="rId2"/>
          <a:stretch>
            <a:fillRect/>
          </a:stretch>
        </p:blipFill>
        <p:spPr>
          <a:xfrm>
            <a:off x="1700784" y="694226"/>
            <a:ext cx="5425032" cy="1929574"/>
          </a:xfrm>
          <a:prstGeom prst="rect">
            <a:avLst/>
          </a:prstGeom>
        </p:spPr>
      </p:pic>
    </p:spTree>
    <p:extLst>
      <p:ext uri="{BB962C8B-B14F-4D97-AF65-F5344CB8AC3E}">
        <p14:creationId xmlns:p14="http://schemas.microsoft.com/office/powerpoint/2010/main" val="1317058101"/>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5843"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5844" name="Rectangle 4"/>
          <p:cNvSpPr>
            <a:spLocks noGrp="1" noChangeArrowheads="1"/>
          </p:cNvSpPr>
          <p:nvPr>
            <p:ph type="title"/>
          </p:nvPr>
        </p:nvSpPr>
        <p:spPr>
          <a:noFill/>
          <a:ln/>
        </p:spPr>
        <p:txBody>
          <a:bodyPr/>
          <a:lstStyle/>
          <a:p>
            <a:r>
              <a:rPr lang="en-US" altLang="en-US"/>
              <a:t>Record Formats:  Fixed Length</a:t>
            </a:r>
          </a:p>
        </p:txBody>
      </p:sp>
      <p:sp>
        <p:nvSpPr>
          <p:cNvPr id="35845" name="Rectangle 5"/>
          <p:cNvSpPr>
            <a:spLocks noGrp="1" noChangeArrowheads="1"/>
          </p:cNvSpPr>
          <p:nvPr>
            <p:ph type="body" idx="1"/>
          </p:nvPr>
        </p:nvSpPr>
        <p:spPr>
          <a:xfrm>
            <a:off x="1714500" y="3543300"/>
            <a:ext cx="5486400" cy="1371600"/>
          </a:xfrm>
          <a:noFill/>
          <a:ln/>
        </p:spPr>
        <p:txBody>
          <a:bodyPr/>
          <a:lstStyle/>
          <a:p>
            <a:pPr>
              <a:lnSpc>
                <a:spcPct val="90000"/>
              </a:lnSpc>
            </a:pPr>
            <a:r>
              <a:rPr lang="en-US" altLang="en-US"/>
              <a:t>Information about field types same for all records in a file; stored in </a:t>
            </a:r>
            <a:r>
              <a:rPr lang="en-US" altLang="en-US" i="1">
                <a:solidFill>
                  <a:schemeClr val="accent2"/>
                </a:solidFill>
              </a:rPr>
              <a:t>system</a:t>
            </a:r>
            <a:r>
              <a:rPr lang="en-US" altLang="en-US">
                <a:solidFill>
                  <a:schemeClr val="accent2"/>
                </a:solidFill>
              </a:rPr>
              <a:t> </a:t>
            </a:r>
            <a:r>
              <a:rPr lang="en-US" altLang="en-US" i="1">
                <a:solidFill>
                  <a:schemeClr val="accent2"/>
                </a:solidFill>
              </a:rPr>
              <a:t>catalogs.</a:t>
            </a:r>
          </a:p>
          <a:p>
            <a:pPr>
              <a:lnSpc>
                <a:spcPct val="90000"/>
              </a:lnSpc>
            </a:pPr>
            <a:r>
              <a:rPr lang="en-US" altLang="en-US"/>
              <a:t>Finding </a:t>
            </a:r>
            <a:r>
              <a:rPr lang="en-US" altLang="en-US" i="1"/>
              <a:t>i’th </a:t>
            </a:r>
            <a:r>
              <a:rPr lang="en-US" altLang="en-US"/>
              <a:t>field does not require scan of record.</a:t>
            </a:r>
          </a:p>
        </p:txBody>
      </p:sp>
      <p:grpSp>
        <p:nvGrpSpPr>
          <p:cNvPr id="35850" name="Group 10"/>
          <p:cNvGrpSpPr>
            <a:grpSpLocks/>
          </p:cNvGrpSpPr>
          <p:nvPr/>
        </p:nvGrpSpPr>
        <p:grpSpPr bwMode="auto">
          <a:xfrm>
            <a:off x="2519363" y="1890713"/>
            <a:ext cx="3933825" cy="561975"/>
            <a:chOff x="1156" y="1588"/>
            <a:chExt cx="3304" cy="472"/>
          </a:xfrm>
        </p:grpSpPr>
        <p:sp>
          <p:nvSpPr>
            <p:cNvPr id="35846" name="Rectangle 6"/>
            <p:cNvSpPr>
              <a:spLocks noChangeArrowheads="1"/>
            </p:cNvSpPr>
            <p:nvPr/>
          </p:nvSpPr>
          <p:spPr bwMode="auto">
            <a:xfrm>
              <a:off x="1156" y="1588"/>
              <a:ext cx="856" cy="472"/>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5847" name="Rectangle 7"/>
            <p:cNvSpPr>
              <a:spLocks noChangeArrowheads="1"/>
            </p:cNvSpPr>
            <p:nvPr/>
          </p:nvSpPr>
          <p:spPr bwMode="auto">
            <a:xfrm>
              <a:off x="2020" y="1588"/>
              <a:ext cx="856" cy="472"/>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5848" name="Rectangle 8"/>
            <p:cNvSpPr>
              <a:spLocks noChangeArrowheads="1"/>
            </p:cNvSpPr>
            <p:nvPr/>
          </p:nvSpPr>
          <p:spPr bwMode="auto">
            <a:xfrm>
              <a:off x="2884" y="1588"/>
              <a:ext cx="1096" cy="472"/>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5849" name="Rectangle 9"/>
            <p:cNvSpPr>
              <a:spLocks noChangeArrowheads="1"/>
            </p:cNvSpPr>
            <p:nvPr/>
          </p:nvSpPr>
          <p:spPr bwMode="auto">
            <a:xfrm>
              <a:off x="3988" y="1588"/>
              <a:ext cx="472" cy="472"/>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grpSp>
      <p:sp>
        <p:nvSpPr>
          <p:cNvPr id="35851" name="Line 11"/>
          <p:cNvSpPr>
            <a:spLocks noChangeShapeType="1"/>
          </p:cNvSpPr>
          <p:nvPr/>
        </p:nvSpPr>
        <p:spPr bwMode="auto">
          <a:xfrm flipH="1" flipV="1">
            <a:off x="2514600" y="2457450"/>
            <a:ext cx="114300" cy="400050"/>
          </a:xfrm>
          <a:prstGeom prst="line">
            <a:avLst/>
          </a:prstGeom>
          <a:noFill/>
          <a:ln w="12700">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5852" name="Rectangle 12"/>
          <p:cNvSpPr>
            <a:spLocks noChangeArrowheads="1"/>
          </p:cNvSpPr>
          <p:nvPr/>
        </p:nvSpPr>
        <p:spPr bwMode="auto">
          <a:xfrm>
            <a:off x="2216944" y="2897982"/>
            <a:ext cx="1807387"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CF0E30"/>
                </a:solidFill>
                <a:latin typeface="Book Antiqua" charset="0"/>
                <a:ea typeface=""/>
              </a:rPr>
              <a:t>Base address (B)</a:t>
            </a:r>
          </a:p>
        </p:txBody>
      </p:sp>
      <p:sp>
        <p:nvSpPr>
          <p:cNvPr id="35853" name="Rectangle 13"/>
          <p:cNvSpPr>
            <a:spLocks noChangeArrowheads="1"/>
          </p:cNvSpPr>
          <p:nvPr/>
        </p:nvSpPr>
        <p:spPr bwMode="auto">
          <a:xfrm>
            <a:off x="2845594" y="1989535"/>
            <a:ext cx="412774"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a:solidFill>
                  <a:srgbClr val="000000"/>
                </a:solidFill>
                <a:latin typeface="Courier New" charset="0"/>
                <a:ea typeface=""/>
              </a:rPr>
              <a:t>L1</a:t>
            </a:r>
          </a:p>
        </p:txBody>
      </p:sp>
      <p:sp>
        <p:nvSpPr>
          <p:cNvPr id="35854" name="Line 14"/>
          <p:cNvSpPr>
            <a:spLocks noChangeShapeType="1"/>
          </p:cNvSpPr>
          <p:nvPr/>
        </p:nvSpPr>
        <p:spPr bwMode="auto">
          <a:xfrm flipH="1">
            <a:off x="2514600" y="2171700"/>
            <a:ext cx="342900" cy="0"/>
          </a:xfrm>
          <a:prstGeom prst="line">
            <a:avLst/>
          </a:prstGeom>
          <a:noFill/>
          <a:ln w="12700">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5855" name="Line 15"/>
          <p:cNvSpPr>
            <a:spLocks noChangeShapeType="1"/>
          </p:cNvSpPr>
          <p:nvPr/>
        </p:nvSpPr>
        <p:spPr bwMode="auto">
          <a:xfrm>
            <a:off x="3200400" y="2171700"/>
            <a:ext cx="342900" cy="0"/>
          </a:xfrm>
          <a:prstGeom prst="line">
            <a:avLst/>
          </a:prstGeom>
          <a:noFill/>
          <a:ln w="12700">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5856" name="Rectangle 16"/>
          <p:cNvSpPr>
            <a:spLocks noChangeArrowheads="1"/>
          </p:cNvSpPr>
          <p:nvPr/>
        </p:nvSpPr>
        <p:spPr bwMode="auto">
          <a:xfrm>
            <a:off x="3817144" y="1989535"/>
            <a:ext cx="412774"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a:solidFill>
                  <a:srgbClr val="000000"/>
                </a:solidFill>
                <a:latin typeface="Courier New" charset="0"/>
                <a:ea typeface=""/>
              </a:rPr>
              <a:t>L2</a:t>
            </a:r>
          </a:p>
        </p:txBody>
      </p:sp>
      <p:sp>
        <p:nvSpPr>
          <p:cNvPr id="35857" name="Rectangle 17"/>
          <p:cNvSpPr>
            <a:spLocks noChangeArrowheads="1"/>
          </p:cNvSpPr>
          <p:nvPr/>
        </p:nvSpPr>
        <p:spPr bwMode="auto">
          <a:xfrm>
            <a:off x="4960144" y="1989535"/>
            <a:ext cx="412774"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a:solidFill>
                  <a:srgbClr val="000000"/>
                </a:solidFill>
                <a:latin typeface="Courier New" charset="0"/>
                <a:ea typeface=""/>
              </a:rPr>
              <a:t>L3</a:t>
            </a:r>
          </a:p>
        </p:txBody>
      </p:sp>
      <p:sp>
        <p:nvSpPr>
          <p:cNvPr id="35858" name="Rectangle 18"/>
          <p:cNvSpPr>
            <a:spLocks noChangeArrowheads="1"/>
          </p:cNvSpPr>
          <p:nvPr/>
        </p:nvSpPr>
        <p:spPr bwMode="auto">
          <a:xfrm>
            <a:off x="5931694" y="1989535"/>
            <a:ext cx="412774"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a:solidFill>
                  <a:srgbClr val="000000"/>
                </a:solidFill>
                <a:latin typeface="Courier New" charset="0"/>
                <a:ea typeface=""/>
              </a:rPr>
              <a:t>L4</a:t>
            </a:r>
          </a:p>
        </p:txBody>
      </p:sp>
      <p:sp>
        <p:nvSpPr>
          <p:cNvPr id="35859" name="Rectangle 19"/>
          <p:cNvSpPr>
            <a:spLocks noChangeArrowheads="1"/>
          </p:cNvSpPr>
          <p:nvPr/>
        </p:nvSpPr>
        <p:spPr bwMode="auto">
          <a:xfrm>
            <a:off x="2902744" y="1532335"/>
            <a:ext cx="412774"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a:solidFill>
                  <a:srgbClr val="000000"/>
                </a:solidFill>
                <a:latin typeface="Courier New" charset="0"/>
                <a:ea typeface=""/>
              </a:rPr>
              <a:t>F1</a:t>
            </a:r>
          </a:p>
        </p:txBody>
      </p:sp>
      <p:sp>
        <p:nvSpPr>
          <p:cNvPr id="35860" name="Rectangle 20"/>
          <p:cNvSpPr>
            <a:spLocks noChangeArrowheads="1"/>
          </p:cNvSpPr>
          <p:nvPr/>
        </p:nvSpPr>
        <p:spPr bwMode="auto">
          <a:xfrm>
            <a:off x="3817144" y="1532335"/>
            <a:ext cx="412774"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a:solidFill>
                  <a:srgbClr val="000000"/>
                </a:solidFill>
                <a:latin typeface="Courier New" charset="0"/>
                <a:ea typeface=""/>
              </a:rPr>
              <a:t>F2</a:t>
            </a:r>
          </a:p>
        </p:txBody>
      </p:sp>
      <p:sp>
        <p:nvSpPr>
          <p:cNvPr id="35861" name="Rectangle 21"/>
          <p:cNvSpPr>
            <a:spLocks noChangeArrowheads="1"/>
          </p:cNvSpPr>
          <p:nvPr/>
        </p:nvSpPr>
        <p:spPr bwMode="auto">
          <a:xfrm>
            <a:off x="4960144" y="1532335"/>
            <a:ext cx="412774"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a:solidFill>
                  <a:srgbClr val="000000"/>
                </a:solidFill>
                <a:latin typeface="Courier New" charset="0"/>
                <a:ea typeface=""/>
              </a:rPr>
              <a:t>F3</a:t>
            </a:r>
          </a:p>
        </p:txBody>
      </p:sp>
      <p:sp>
        <p:nvSpPr>
          <p:cNvPr id="35862" name="Rectangle 22"/>
          <p:cNvSpPr>
            <a:spLocks noChangeArrowheads="1"/>
          </p:cNvSpPr>
          <p:nvPr/>
        </p:nvSpPr>
        <p:spPr bwMode="auto">
          <a:xfrm>
            <a:off x="5931694" y="1532335"/>
            <a:ext cx="412774"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a:solidFill>
                  <a:srgbClr val="000000"/>
                </a:solidFill>
                <a:latin typeface="Courier New" charset="0"/>
                <a:ea typeface=""/>
              </a:rPr>
              <a:t>F4</a:t>
            </a:r>
          </a:p>
        </p:txBody>
      </p:sp>
      <p:sp>
        <p:nvSpPr>
          <p:cNvPr id="35863" name="Line 23"/>
          <p:cNvSpPr>
            <a:spLocks noChangeShapeType="1"/>
          </p:cNvSpPr>
          <p:nvPr/>
        </p:nvSpPr>
        <p:spPr bwMode="auto">
          <a:xfrm flipH="1" flipV="1">
            <a:off x="4572000" y="2457450"/>
            <a:ext cx="114300" cy="400050"/>
          </a:xfrm>
          <a:prstGeom prst="line">
            <a:avLst/>
          </a:prstGeom>
          <a:noFill/>
          <a:ln w="12700">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5864" name="Rectangle 24"/>
          <p:cNvSpPr>
            <a:spLocks noChangeArrowheads="1"/>
          </p:cNvSpPr>
          <p:nvPr/>
        </p:nvSpPr>
        <p:spPr bwMode="auto">
          <a:xfrm>
            <a:off x="4160044" y="2897981"/>
            <a:ext cx="2184093"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CF0E30"/>
                </a:solidFill>
                <a:latin typeface="Book Antiqua" charset="0"/>
                <a:ea typeface=""/>
              </a:rPr>
              <a:t>Address = B+L1+L2</a:t>
            </a:r>
          </a:p>
        </p:txBody>
      </p:sp>
    </p:spTree>
    <p:extLst>
      <p:ext uri="{BB962C8B-B14F-4D97-AF65-F5344CB8AC3E}">
        <p14:creationId xmlns:p14="http://schemas.microsoft.com/office/powerpoint/2010/main" val="128469913"/>
      </p:ext>
    </p:extLst>
  </p:cSld>
  <p:clrMapOvr>
    <a:masterClrMapping/>
  </p:clrMapOvr>
  <p:transition>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7891"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7892" name="Rectangle 4"/>
          <p:cNvSpPr>
            <a:spLocks noGrp="1" noChangeArrowheads="1"/>
          </p:cNvSpPr>
          <p:nvPr>
            <p:ph type="title"/>
          </p:nvPr>
        </p:nvSpPr>
        <p:spPr>
          <a:noFill/>
          <a:ln/>
        </p:spPr>
        <p:txBody>
          <a:bodyPr/>
          <a:lstStyle/>
          <a:p>
            <a:r>
              <a:rPr lang="en-US" altLang="en-US"/>
              <a:t>Record Formats: Variable Length</a:t>
            </a:r>
          </a:p>
        </p:txBody>
      </p:sp>
      <p:sp>
        <p:nvSpPr>
          <p:cNvPr id="37893" name="Rectangle 5"/>
          <p:cNvSpPr>
            <a:spLocks noGrp="1" noChangeArrowheads="1"/>
          </p:cNvSpPr>
          <p:nvPr>
            <p:ph type="body" idx="1"/>
          </p:nvPr>
        </p:nvSpPr>
        <p:spPr>
          <a:xfrm>
            <a:off x="1714500" y="1143000"/>
            <a:ext cx="5657850" cy="514350"/>
          </a:xfrm>
          <a:noFill/>
          <a:ln/>
        </p:spPr>
        <p:txBody>
          <a:bodyPr/>
          <a:lstStyle/>
          <a:p>
            <a:r>
              <a:rPr lang="en-US" altLang="en-US"/>
              <a:t>Two alternative formats (# fields is fixed):</a:t>
            </a:r>
          </a:p>
        </p:txBody>
      </p:sp>
      <p:sp>
        <p:nvSpPr>
          <p:cNvPr id="37894" name="Rectangle 6"/>
          <p:cNvSpPr>
            <a:spLocks noChangeArrowheads="1"/>
          </p:cNvSpPr>
          <p:nvPr/>
        </p:nvSpPr>
        <p:spPr bwMode="auto">
          <a:xfrm>
            <a:off x="1532335" y="4218385"/>
            <a:ext cx="6300604" cy="62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buFont typeface="Monotype Sorts" charset="2"/>
              <a:buChar char="*"/>
            </a:pPr>
            <a:r>
              <a:rPr lang="en-US" altLang="en-US">
                <a:solidFill>
                  <a:srgbClr val="005400"/>
                </a:solidFill>
                <a:latin typeface="Book Antiqua" charset="0"/>
                <a:ea typeface=""/>
              </a:rPr>
              <a:t> Second offers direct access to i’th field, efficient storage </a:t>
            </a:r>
          </a:p>
          <a:p>
            <a:pPr defTabSz="685800" eaLnBrk="0" hangingPunct="0"/>
            <a:r>
              <a:rPr lang="en-US" altLang="en-US">
                <a:solidFill>
                  <a:srgbClr val="005400"/>
                </a:solidFill>
                <a:latin typeface="Book Antiqua" charset="0"/>
                <a:ea typeface=""/>
              </a:rPr>
              <a:t>of </a:t>
            </a:r>
            <a:r>
              <a:rPr lang="en-US" altLang="en-US" i="1" u="sng">
                <a:solidFill>
                  <a:srgbClr val="FC0128"/>
                </a:solidFill>
                <a:latin typeface="Book Antiqua" charset="0"/>
                <a:ea typeface=""/>
              </a:rPr>
              <a:t>nulls</a:t>
            </a:r>
            <a:r>
              <a:rPr lang="en-US" altLang="en-US">
                <a:solidFill>
                  <a:srgbClr val="FC0128"/>
                </a:solidFill>
                <a:latin typeface="Book Antiqua" charset="0"/>
                <a:ea typeface=""/>
              </a:rPr>
              <a:t> </a:t>
            </a:r>
            <a:r>
              <a:rPr lang="en-US" altLang="en-US">
                <a:solidFill>
                  <a:srgbClr val="005400"/>
                </a:solidFill>
                <a:latin typeface="Book Antiqua" charset="0"/>
                <a:ea typeface=""/>
              </a:rPr>
              <a:t>(special </a:t>
            </a:r>
            <a:r>
              <a:rPr lang="en-US" altLang="en-US" i="1">
                <a:solidFill>
                  <a:srgbClr val="005400"/>
                </a:solidFill>
                <a:latin typeface="Book Antiqua" charset="0"/>
                <a:ea typeface=""/>
              </a:rPr>
              <a:t>don’t know </a:t>
            </a:r>
            <a:r>
              <a:rPr lang="en-US" altLang="en-US">
                <a:solidFill>
                  <a:srgbClr val="005400"/>
                </a:solidFill>
                <a:latin typeface="Book Antiqua" charset="0"/>
                <a:ea typeface=""/>
              </a:rPr>
              <a:t>value); small directory overhead. </a:t>
            </a:r>
          </a:p>
        </p:txBody>
      </p:sp>
      <p:grpSp>
        <p:nvGrpSpPr>
          <p:cNvPr id="37912" name="Group 24"/>
          <p:cNvGrpSpPr>
            <a:grpSpLocks/>
          </p:cNvGrpSpPr>
          <p:nvPr/>
        </p:nvGrpSpPr>
        <p:grpSpPr bwMode="auto">
          <a:xfrm>
            <a:off x="2045494" y="1776413"/>
            <a:ext cx="4424363" cy="447675"/>
            <a:chOff x="758" y="1492"/>
            <a:chExt cx="3716" cy="376"/>
          </a:xfrm>
        </p:grpSpPr>
        <p:grpSp>
          <p:nvGrpSpPr>
            <p:cNvPr id="37897" name="Group 9"/>
            <p:cNvGrpSpPr>
              <a:grpSpLocks/>
            </p:cNvGrpSpPr>
            <p:nvPr/>
          </p:nvGrpSpPr>
          <p:grpSpPr bwMode="auto">
            <a:xfrm>
              <a:off x="772" y="1492"/>
              <a:ext cx="856" cy="376"/>
              <a:chOff x="772" y="1492"/>
              <a:chExt cx="856" cy="376"/>
            </a:xfrm>
          </p:grpSpPr>
          <p:sp>
            <p:nvSpPr>
              <p:cNvPr id="37895" name="Rectangle 7"/>
              <p:cNvSpPr>
                <a:spLocks noChangeArrowheads="1"/>
              </p:cNvSpPr>
              <p:nvPr/>
            </p:nvSpPr>
            <p:spPr bwMode="auto">
              <a:xfrm>
                <a:off x="772" y="1492"/>
                <a:ext cx="232"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7896" name="Rectangle 8"/>
              <p:cNvSpPr>
                <a:spLocks noChangeArrowheads="1"/>
              </p:cNvSpPr>
              <p:nvPr/>
            </p:nvSpPr>
            <p:spPr bwMode="auto">
              <a:xfrm>
                <a:off x="1012" y="1492"/>
                <a:ext cx="616"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grpSp>
        <p:sp>
          <p:nvSpPr>
            <p:cNvPr id="37898" name="Rectangle 10"/>
            <p:cNvSpPr>
              <a:spLocks noChangeArrowheads="1"/>
            </p:cNvSpPr>
            <p:nvPr/>
          </p:nvSpPr>
          <p:spPr bwMode="auto">
            <a:xfrm>
              <a:off x="1636" y="1492"/>
              <a:ext cx="232"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7899" name="Rectangle 11"/>
            <p:cNvSpPr>
              <a:spLocks noChangeArrowheads="1"/>
            </p:cNvSpPr>
            <p:nvPr/>
          </p:nvSpPr>
          <p:spPr bwMode="auto">
            <a:xfrm>
              <a:off x="1876" y="1492"/>
              <a:ext cx="616"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grpSp>
          <p:nvGrpSpPr>
            <p:cNvPr id="37902" name="Group 14"/>
            <p:cNvGrpSpPr>
              <a:grpSpLocks/>
            </p:cNvGrpSpPr>
            <p:nvPr/>
          </p:nvGrpSpPr>
          <p:grpSpPr bwMode="auto">
            <a:xfrm>
              <a:off x="2500" y="1492"/>
              <a:ext cx="856" cy="376"/>
              <a:chOff x="2500" y="1492"/>
              <a:chExt cx="856" cy="376"/>
            </a:xfrm>
          </p:grpSpPr>
          <p:sp>
            <p:nvSpPr>
              <p:cNvPr id="37900" name="Rectangle 12"/>
              <p:cNvSpPr>
                <a:spLocks noChangeArrowheads="1"/>
              </p:cNvSpPr>
              <p:nvPr/>
            </p:nvSpPr>
            <p:spPr bwMode="auto">
              <a:xfrm>
                <a:off x="2500" y="1492"/>
                <a:ext cx="232"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7901" name="Rectangle 13"/>
              <p:cNvSpPr>
                <a:spLocks noChangeArrowheads="1"/>
              </p:cNvSpPr>
              <p:nvPr/>
            </p:nvSpPr>
            <p:spPr bwMode="auto">
              <a:xfrm>
                <a:off x="2740" y="1492"/>
                <a:ext cx="616"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grpSp>
        <p:grpSp>
          <p:nvGrpSpPr>
            <p:cNvPr id="37905" name="Group 17"/>
            <p:cNvGrpSpPr>
              <a:grpSpLocks/>
            </p:cNvGrpSpPr>
            <p:nvPr/>
          </p:nvGrpSpPr>
          <p:grpSpPr bwMode="auto">
            <a:xfrm>
              <a:off x="3364" y="1492"/>
              <a:ext cx="856" cy="376"/>
              <a:chOff x="3364" y="1492"/>
              <a:chExt cx="856" cy="376"/>
            </a:xfrm>
          </p:grpSpPr>
          <p:sp>
            <p:nvSpPr>
              <p:cNvPr id="37903" name="Rectangle 15"/>
              <p:cNvSpPr>
                <a:spLocks noChangeArrowheads="1"/>
              </p:cNvSpPr>
              <p:nvPr/>
            </p:nvSpPr>
            <p:spPr bwMode="auto">
              <a:xfrm>
                <a:off x="3364" y="1492"/>
                <a:ext cx="232"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7904" name="Rectangle 16"/>
              <p:cNvSpPr>
                <a:spLocks noChangeArrowheads="1"/>
              </p:cNvSpPr>
              <p:nvPr/>
            </p:nvSpPr>
            <p:spPr bwMode="auto">
              <a:xfrm>
                <a:off x="3604" y="1492"/>
                <a:ext cx="616"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grpSp>
        <p:sp>
          <p:nvSpPr>
            <p:cNvPr id="37906" name="Rectangle 18"/>
            <p:cNvSpPr>
              <a:spLocks noChangeArrowheads="1"/>
            </p:cNvSpPr>
            <p:nvPr/>
          </p:nvSpPr>
          <p:spPr bwMode="auto">
            <a:xfrm>
              <a:off x="758" y="1557"/>
              <a:ext cx="212"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a:solidFill>
                    <a:srgbClr val="000000"/>
                  </a:solidFill>
                  <a:latin typeface="Book Antiqua" charset="0"/>
                  <a:ea typeface=""/>
                </a:rPr>
                <a:t>4</a:t>
              </a:r>
            </a:p>
          </p:txBody>
        </p:sp>
        <p:sp>
          <p:nvSpPr>
            <p:cNvPr id="37907" name="Rectangle 19"/>
            <p:cNvSpPr>
              <a:spLocks noChangeArrowheads="1"/>
            </p:cNvSpPr>
            <p:nvPr/>
          </p:nvSpPr>
          <p:spPr bwMode="auto">
            <a:xfrm>
              <a:off x="1670" y="1557"/>
              <a:ext cx="212"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a:solidFill>
                    <a:srgbClr val="000000"/>
                  </a:solidFill>
                  <a:latin typeface="Book Antiqua" charset="0"/>
                  <a:ea typeface=""/>
                </a:rPr>
                <a:t>$</a:t>
              </a:r>
            </a:p>
          </p:txBody>
        </p:sp>
        <p:sp>
          <p:nvSpPr>
            <p:cNvPr id="37908" name="Rectangle 20"/>
            <p:cNvSpPr>
              <a:spLocks noChangeArrowheads="1"/>
            </p:cNvSpPr>
            <p:nvPr/>
          </p:nvSpPr>
          <p:spPr bwMode="auto">
            <a:xfrm>
              <a:off x="2534" y="1557"/>
              <a:ext cx="212"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a:solidFill>
                    <a:srgbClr val="000000"/>
                  </a:solidFill>
                  <a:latin typeface="Book Antiqua" charset="0"/>
                  <a:ea typeface=""/>
                </a:rPr>
                <a:t>$</a:t>
              </a:r>
            </a:p>
          </p:txBody>
        </p:sp>
        <p:sp>
          <p:nvSpPr>
            <p:cNvPr id="37909" name="Rectangle 21"/>
            <p:cNvSpPr>
              <a:spLocks noChangeArrowheads="1"/>
            </p:cNvSpPr>
            <p:nvPr/>
          </p:nvSpPr>
          <p:spPr bwMode="auto">
            <a:xfrm>
              <a:off x="3398" y="1557"/>
              <a:ext cx="212"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a:solidFill>
                    <a:srgbClr val="000000"/>
                  </a:solidFill>
                  <a:latin typeface="Book Antiqua" charset="0"/>
                  <a:ea typeface=""/>
                </a:rPr>
                <a:t>$</a:t>
              </a:r>
            </a:p>
          </p:txBody>
        </p:sp>
        <p:sp>
          <p:nvSpPr>
            <p:cNvPr id="37910" name="Rectangle 22"/>
            <p:cNvSpPr>
              <a:spLocks noChangeArrowheads="1"/>
            </p:cNvSpPr>
            <p:nvPr/>
          </p:nvSpPr>
          <p:spPr bwMode="auto">
            <a:xfrm>
              <a:off x="4228" y="1492"/>
              <a:ext cx="232"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7911" name="Rectangle 23"/>
            <p:cNvSpPr>
              <a:spLocks noChangeArrowheads="1"/>
            </p:cNvSpPr>
            <p:nvPr/>
          </p:nvSpPr>
          <p:spPr bwMode="auto">
            <a:xfrm>
              <a:off x="4262" y="1557"/>
              <a:ext cx="212"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a:solidFill>
                    <a:srgbClr val="000000"/>
                  </a:solidFill>
                  <a:latin typeface="Book Antiqua" charset="0"/>
                  <a:ea typeface=""/>
                </a:rPr>
                <a:t>$</a:t>
              </a:r>
            </a:p>
          </p:txBody>
        </p:sp>
      </p:grpSp>
      <p:sp>
        <p:nvSpPr>
          <p:cNvPr id="37913" name="Line 25"/>
          <p:cNvSpPr>
            <a:spLocks noChangeShapeType="1"/>
          </p:cNvSpPr>
          <p:nvPr/>
        </p:nvSpPr>
        <p:spPr bwMode="auto">
          <a:xfrm flipV="1">
            <a:off x="2114550" y="2228850"/>
            <a:ext cx="114300" cy="285750"/>
          </a:xfrm>
          <a:prstGeom prst="line">
            <a:avLst/>
          </a:prstGeom>
          <a:noFill/>
          <a:ln w="12700">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7914" name="Rectangle 26"/>
          <p:cNvSpPr>
            <a:spLocks noChangeArrowheads="1"/>
          </p:cNvSpPr>
          <p:nvPr/>
        </p:nvSpPr>
        <p:spPr bwMode="auto">
          <a:xfrm>
            <a:off x="1646635" y="2383631"/>
            <a:ext cx="776656" cy="62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Field</a:t>
            </a:r>
          </a:p>
          <a:p>
            <a:pPr defTabSz="685800" eaLnBrk="0" hangingPunct="0"/>
            <a:r>
              <a:rPr lang="en-US" altLang="en-US" smtClean="0">
                <a:solidFill>
                  <a:srgbClr val="000000"/>
                </a:solidFill>
                <a:latin typeface="Book Antiqua" charset="0"/>
                <a:ea typeface=""/>
              </a:rPr>
              <a:t>Count</a:t>
            </a:r>
          </a:p>
        </p:txBody>
      </p:sp>
      <p:sp>
        <p:nvSpPr>
          <p:cNvPr id="37915" name="Rectangle 27"/>
          <p:cNvSpPr>
            <a:spLocks noChangeArrowheads="1"/>
          </p:cNvSpPr>
          <p:nvPr/>
        </p:nvSpPr>
        <p:spPr bwMode="auto">
          <a:xfrm>
            <a:off x="2731294" y="2218135"/>
            <a:ext cx="3856024"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a:solidFill>
                  <a:srgbClr val="000000"/>
                </a:solidFill>
                <a:latin typeface="Book Antiqua" charset="0"/>
                <a:ea typeface=""/>
              </a:rPr>
              <a:t>Fields Delimited by Special Symbols</a:t>
            </a:r>
          </a:p>
        </p:txBody>
      </p:sp>
      <p:sp>
        <p:nvSpPr>
          <p:cNvPr id="37916" name="Rectangle 28"/>
          <p:cNvSpPr>
            <a:spLocks noChangeArrowheads="1"/>
          </p:cNvSpPr>
          <p:nvPr/>
        </p:nvSpPr>
        <p:spPr bwMode="auto">
          <a:xfrm>
            <a:off x="2503885" y="1527573"/>
            <a:ext cx="4516462"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F1                    F2                   F3                    F4</a:t>
            </a:r>
          </a:p>
        </p:txBody>
      </p:sp>
      <p:sp>
        <p:nvSpPr>
          <p:cNvPr id="37917" name="Rectangle 29"/>
          <p:cNvSpPr>
            <a:spLocks noChangeArrowheads="1"/>
          </p:cNvSpPr>
          <p:nvPr/>
        </p:nvSpPr>
        <p:spPr bwMode="auto">
          <a:xfrm>
            <a:off x="3702844" y="2727723"/>
            <a:ext cx="3362299"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F1             F2             F3             F4</a:t>
            </a:r>
          </a:p>
        </p:txBody>
      </p:sp>
      <p:grpSp>
        <p:nvGrpSpPr>
          <p:cNvPr id="37927" name="Group 39"/>
          <p:cNvGrpSpPr>
            <a:grpSpLocks/>
          </p:cNvGrpSpPr>
          <p:nvPr/>
        </p:nvGrpSpPr>
        <p:grpSpPr bwMode="auto">
          <a:xfrm>
            <a:off x="2062163" y="2976563"/>
            <a:ext cx="4391025" cy="447675"/>
            <a:chOff x="772" y="2500"/>
            <a:chExt cx="3688" cy="376"/>
          </a:xfrm>
        </p:grpSpPr>
        <p:sp>
          <p:nvSpPr>
            <p:cNvPr id="37918" name="Rectangle 30"/>
            <p:cNvSpPr>
              <a:spLocks noChangeArrowheads="1"/>
            </p:cNvSpPr>
            <p:nvPr/>
          </p:nvSpPr>
          <p:spPr bwMode="auto">
            <a:xfrm>
              <a:off x="772" y="2500"/>
              <a:ext cx="232"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7919" name="Rectangle 31"/>
            <p:cNvSpPr>
              <a:spLocks noChangeArrowheads="1"/>
            </p:cNvSpPr>
            <p:nvPr/>
          </p:nvSpPr>
          <p:spPr bwMode="auto">
            <a:xfrm>
              <a:off x="1012" y="2500"/>
              <a:ext cx="232"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7920" name="Rectangle 32"/>
            <p:cNvSpPr>
              <a:spLocks noChangeArrowheads="1"/>
            </p:cNvSpPr>
            <p:nvPr/>
          </p:nvSpPr>
          <p:spPr bwMode="auto">
            <a:xfrm>
              <a:off x="1252" y="2500"/>
              <a:ext cx="232"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7921" name="Rectangle 33"/>
            <p:cNvSpPr>
              <a:spLocks noChangeArrowheads="1"/>
            </p:cNvSpPr>
            <p:nvPr/>
          </p:nvSpPr>
          <p:spPr bwMode="auto">
            <a:xfrm>
              <a:off x="1492" y="2500"/>
              <a:ext cx="232"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7922" name="Rectangle 34"/>
            <p:cNvSpPr>
              <a:spLocks noChangeArrowheads="1"/>
            </p:cNvSpPr>
            <p:nvPr/>
          </p:nvSpPr>
          <p:spPr bwMode="auto">
            <a:xfrm>
              <a:off x="1732" y="2500"/>
              <a:ext cx="232"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7923" name="Rectangle 35"/>
            <p:cNvSpPr>
              <a:spLocks noChangeArrowheads="1"/>
            </p:cNvSpPr>
            <p:nvPr/>
          </p:nvSpPr>
          <p:spPr bwMode="auto">
            <a:xfrm>
              <a:off x="1972" y="2500"/>
              <a:ext cx="616"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7924" name="Rectangle 36"/>
            <p:cNvSpPr>
              <a:spLocks noChangeArrowheads="1"/>
            </p:cNvSpPr>
            <p:nvPr/>
          </p:nvSpPr>
          <p:spPr bwMode="auto">
            <a:xfrm>
              <a:off x="2596" y="2500"/>
              <a:ext cx="616"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7925" name="Rectangle 37"/>
            <p:cNvSpPr>
              <a:spLocks noChangeArrowheads="1"/>
            </p:cNvSpPr>
            <p:nvPr/>
          </p:nvSpPr>
          <p:spPr bwMode="auto">
            <a:xfrm>
              <a:off x="3220" y="2500"/>
              <a:ext cx="616"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7926" name="Rectangle 38"/>
            <p:cNvSpPr>
              <a:spLocks noChangeArrowheads="1"/>
            </p:cNvSpPr>
            <p:nvPr/>
          </p:nvSpPr>
          <p:spPr bwMode="auto">
            <a:xfrm>
              <a:off x="3844" y="2500"/>
              <a:ext cx="616" cy="37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grpSp>
      <p:grpSp>
        <p:nvGrpSpPr>
          <p:cNvPr id="37933" name="Group 45"/>
          <p:cNvGrpSpPr>
            <a:grpSpLocks/>
          </p:cNvGrpSpPr>
          <p:nvPr/>
        </p:nvGrpSpPr>
        <p:grpSpPr bwMode="auto">
          <a:xfrm>
            <a:off x="2171700" y="3371850"/>
            <a:ext cx="4287441" cy="525066"/>
            <a:chOff x="864" y="2832"/>
            <a:chExt cx="3601" cy="441"/>
          </a:xfrm>
        </p:grpSpPr>
        <p:sp>
          <p:nvSpPr>
            <p:cNvPr id="37928" name="Freeform 40"/>
            <p:cNvSpPr>
              <a:spLocks/>
            </p:cNvSpPr>
            <p:nvPr/>
          </p:nvSpPr>
          <p:spPr bwMode="auto">
            <a:xfrm>
              <a:off x="864" y="2832"/>
              <a:ext cx="1105" cy="303"/>
            </a:xfrm>
            <a:custGeom>
              <a:avLst/>
              <a:gdLst>
                <a:gd name="T0" fmla="*/ 0 w 1105"/>
                <a:gd name="T1" fmla="*/ 0 h 303"/>
                <a:gd name="T2" fmla="*/ 15 w 1105"/>
                <a:gd name="T3" fmla="*/ 65 h 303"/>
                <a:gd name="T4" fmla="*/ 28 w 1105"/>
                <a:gd name="T5" fmla="*/ 115 h 303"/>
                <a:gd name="T6" fmla="*/ 40 w 1105"/>
                <a:gd name="T7" fmla="*/ 152 h 303"/>
                <a:gd name="T8" fmla="*/ 78 w 1105"/>
                <a:gd name="T9" fmla="*/ 190 h 303"/>
                <a:gd name="T10" fmla="*/ 115 w 1105"/>
                <a:gd name="T11" fmla="*/ 215 h 303"/>
                <a:gd name="T12" fmla="*/ 153 w 1105"/>
                <a:gd name="T13" fmla="*/ 227 h 303"/>
                <a:gd name="T14" fmla="*/ 190 w 1105"/>
                <a:gd name="T15" fmla="*/ 240 h 303"/>
                <a:gd name="T16" fmla="*/ 240 w 1105"/>
                <a:gd name="T17" fmla="*/ 240 h 303"/>
                <a:gd name="T18" fmla="*/ 278 w 1105"/>
                <a:gd name="T19" fmla="*/ 252 h 303"/>
                <a:gd name="T20" fmla="*/ 316 w 1105"/>
                <a:gd name="T21" fmla="*/ 265 h 303"/>
                <a:gd name="T22" fmla="*/ 353 w 1105"/>
                <a:gd name="T23" fmla="*/ 265 h 303"/>
                <a:gd name="T24" fmla="*/ 391 w 1105"/>
                <a:gd name="T25" fmla="*/ 277 h 303"/>
                <a:gd name="T26" fmla="*/ 441 w 1105"/>
                <a:gd name="T27" fmla="*/ 290 h 303"/>
                <a:gd name="T28" fmla="*/ 478 w 1105"/>
                <a:gd name="T29" fmla="*/ 290 h 303"/>
                <a:gd name="T30" fmla="*/ 516 w 1105"/>
                <a:gd name="T31" fmla="*/ 290 h 303"/>
                <a:gd name="T32" fmla="*/ 566 w 1105"/>
                <a:gd name="T33" fmla="*/ 302 h 303"/>
                <a:gd name="T34" fmla="*/ 603 w 1105"/>
                <a:gd name="T35" fmla="*/ 302 h 303"/>
                <a:gd name="T36" fmla="*/ 641 w 1105"/>
                <a:gd name="T37" fmla="*/ 302 h 303"/>
                <a:gd name="T38" fmla="*/ 678 w 1105"/>
                <a:gd name="T39" fmla="*/ 302 h 303"/>
                <a:gd name="T40" fmla="*/ 716 w 1105"/>
                <a:gd name="T41" fmla="*/ 302 h 303"/>
                <a:gd name="T42" fmla="*/ 753 w 1105"/>
                <a:gd name="T43" fmla="*/ 302 h 303"/>
                <a:gd name="T44" fmla="*/ 803 w 1105"/>
                <a:gd name="T45" fmla="*/ 290 h 303"/>
                <a:gd name="T46" fmla="*/ 841 w 1105"/>
                <a:gd name="T47" fmla="*/ 290 h 303"/>
                <a:gd name="T48" fmla="*/ 878 w 1105"/>
                <a:gd name="T49" fmla="*/ 277 h 303"/>
                <a:gd name="T50" fmla="*/ 916 w 1105"/>
                <a:gd name="T51" fmla="*/ 265 h 303"/>
                <a:gd name="T52" fmla="*/ 953 w 1105"/>
                <a:gd name="T53" fmla="*/ 252 h 303"/>
                <a:gd name="T54" fmla="*/ 991 w 1105"/>
                <a:gd name="T55" fmla="*/ 227 h 303"/>
                <a:gd name="T56" fmla="*/ 1028 w 1105"/>
                <a:gd name="T57" fmla="*/ 202 h 303"/>
                <a:gd name="T58" fmla="*/ 1053 w 1105"/>
                <a:gd name="T59" fmla="*/ 165 h 303"/>
                <a:gd name="T60" fmla="*/ 1078 w 1105"/>
                <a:gd name="T61" fmla="*/ 127 h 303"/>
                <a:gd name="T62" fmla="*/ 1103 w 1105"/>
                <a:gd name="T63" fmla="*/ 90 h 303"/>
                <a:gd name="T64" fmla="*/ 1104 w 1105"/>
                <a:gd name="T65" fmla="*/ 4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5" h="303">
                  <a:moveTo>
                    <a:pt x="0" y="0"/>
                  </a:moveTo>
                  <a:lnTo>
                    <a:pt x="15" y="65"/>
                  </a:lnTo>
                  <a:lnTo>
                    <a:pt x="28" y="115"/>
                  </a:lnTo>
                  <a:lnTo>
                    <a:pt x="40" y="152"/>
                  </a:lnTo>
                  <a:lnTo>
                    <a:pt x="78" y="190"/>
                  </a:lnTo>
                  <a:lnTo>
                    <a:pt x="115" y="215"/>
                  </a:lnTo>
                  <a:lnTo>
                    <a:pt x="153" y="227"/>
                  </a:lnTo>
                  <a:lnTo>
                    <a:pt x="190" y="240"/>
                  </a:lnTo>
                  <a:lnTo>
                    <a:pt x="240" y="240"/>
                  </a:lnTo>
                  <a:lnTo>
                    <a:pt x="278" y="252"/>
                  </a:lnTo>
                  <a:lnTo>
                    <a:pt x="316" y="265"/>
                  </a:lnTo>
                  <a:lnTo>
                    <a:pt x="353" y="265"/>
                  </a:lnTo>
                  <a:lnTo>
                    <a:pt x="391" y="277"/>
                  </a:lnTo>
                  <a:lnTo>
                    <a:pt x="441" y="290"/>
                  </a:lnTo>
                  <a:lnTo>
                    <a:pt x="478" y="290"/>
                  </a:lnTo>
                  <a:lnTo>
                    <a:pt x="516" y="290"/>
                  </a:lnTo>
                  <a:lnTo>
                    <a:pt x="566" y="302"/>
                  </a:lnTo>
                  <a:lnTo>
                    <a:pt x="603" y="302"/>
                  </a:lnTo>
                  <a:lnTo>
                    <a:pt x="641" y="302"/>
                  </a:lnTo>
                  <a:lnTo>
                    <a:pt x="678" y="302"/>
                  </a:lnTo>
                  <a:lnTo>
                    <a:pt x="716" y="302"/>
                  </a:lnTo>
                  <a:lnTo>
                    <a:pt x="753" y="302"/>
                  </a:lnTo>
                  <a:lnTo>
                    <a:pt x="803" y="290"/>
                  </a:lnTo>
                  <a:lnTo>
                    <a:pt x="841" y="290"/>
                  </a:lnTo>
                  <a:lnTo>
                    <a:pt x="878" y="277"/>
                  </a:lnTo>
                  <a:lnTo>
                    <a:pt x="916" y="265"/>
                  </a:lnTo>
                  <a:lnTo>
                    <a:pt x="953" y="252"/>
                  </a:lnTo>
                  <a:lnTo>
                    <a:pt x="991" y="227"/>
                  </a:lnTo>
                  <a:lnTo>
                    <a:pt x="1028" y="202"/>
                  </a:lnTo>
                  <a:lnTo>
                    <a:pt x="1053" y="165"/>
                  </a:lnTo>
                  <a:lnTo>
                    <a:pt x="1078" y="127"/>
                  </a:lnTo>
                  <a:lnTo>
                    <a:pt x="1103" y="90"/>
                  </a:lnTo>
                  <a:lnTo>
                    <a:pt x="1104" y="48"/>
                  </a:lnTo>
                </a:path>
              </a:pathLst>
            </a:custGeom>
            <a:noFill/>
            <a:ln w="12700" cap="rnd" cmpd="sng">
              <a:solidFill>
                <a:schemeClr val="tx2"/>
              </a:solidFill>
              <a:prstDash val="solid"/>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7929" name="Freeform 41"/>
            <p:cNvSpPr>
              <a:spLocks/>
            </p:cNvSpPr>
            <p:nvPr/>
          </p:nvSpPr>
          <p:spPr bwMode="auto">
            <a:xfrm>
              <a:off x="1152" y="2832"/>
              <a:ext cx="1441" cy="341"/>
            </a:xfrm>
            <a:custGeom>
              <a:avLst/>
              <a:gdLst>
                <a:gd name="T0" fmla="*/ 0 w 1441"/>
                <a:gd name="T1" fmla="*/ 0 h 341"/>
                <a:gd name="T2" fmla="*/ 28 w 1441"/>
                <a:gd name="T3" fmla="*/ 65 h 341"/>
                <a:gd name="T4" fmla="*/ 53 w 1441"/>
                <a:gd name="T5" fmla="*/ 102 h 341"/>
                <a:gd name="T6" fmla="*/ 90 w 1441"/>
                <a:gd name="T7" fmla="*/ 127 h 341"/>
                <a:gd name="T8" fmla="*/ 128 w 1441"/>
                <a:gd name="T9" fmla="*/ 152 h 341"/>
                <a:gd name="T10" fmla="*/ 165 w 1441"/>
                <a:gd name="T11" fmla="*/ 177 h 341"/>
                <a:gd name="T12" fmla="*/ 228 w 1441"/>
                <a:gd name="T13" fmla="*/ 202 h 341"/>
                <a:gd name="T14" fmla="*/ 265 w 1441"/>
                <a:gd name="T15" fmla="*/ 227 h 341"/>
                <a:gd name="T16" fmla="*/ 315 w 1441"/>
                <a:gd name="T17" fmla="*/ 240 h 341"/>
                <a:gd name="T18" fmla="*/ 365 w 1441"/>
                <a:gd name="T19" fmla="*/ 265 h 341"/>
                <a:gd name="T20" fmla="*/ 415 w 1441"/>
                <a:gd name="T21" fmla="*/ 277 h 341"/>
                <a:gd name="T22" fmla="*/ 453 w 1441"/>
                <a:gd name="T23" fmla="*/ 302 h 341"/>
                <a:gd name="T24" fmla="*/ 503 w 1441"/>
                <a:gd name="T25" fmla="*/ 315 h 341"/>
                <a:gd name="T26" fmla="*/ 553 w 1441"/>
                <a:gd name="T27" fmla="*/ 327 h 341"/>
                <a:gd name="T28" fmla="*/ 603 w 1441"/>
                <a:gd name="T29" fmla="*/ 340 h 341"/>
                <a:gd name="T30" fmla="*/ 653 w 1441"/>
                <a:gd name="T31" fmla="*/ 340 h 341"/>
                <a:gd name="T32" fmla="*/ 690 w 1441"/>
                <a:gd name="T33" fmla="*/ 340 h 341"/>
                <a:gd name="T34" fmla="*/ 728 w 1441"/>
                <a:gd name="T35" fmla="*/ 340 h 341"/>
                <a:gd name="T36" fmla="*/ 778 w 1441"/>
                <a:gd name="T37" fmla="*/ 340 h 341"/>
                <a:gd name="T38" fmla="*/ 815 w 1441"/>
                <a:gd name="T39" fmla="*/ 340 h 341"/>
                <a:gd name="T40" fmla="*/ 865 w 1441"/>
                <a:gd name="T41" fmla="*/ 340 h 341"/>
                <a:gd name="T42" fmla="*/ 903 w 1441"/>
                <a:gd name="T43" fmla="*/ 340 h 341"/>
                <a:gd name="T44" fmla="*/ 940 w 1441"/>
                <a:gd name="T45" fmla="*/ 327 h 341"/>
                <a:gd name="T46" fmla="*/ 978 w 1441"/>
                <a:gd name="T47" fmla="*/ 315 h 341"/>
                <a:gd name="T48" fmla="*/ 1015 w 1441"/>
                <a:gd name="T49" fmla="*/ 302 h 341"/>
                <a:gd name="T50" fmla="*/ 1053 w 1441"/>
                <a:gd name="T51" fmla="*/ 290 h 341"/>
                <a:gd name="T52" fmla="*/ 1090 w 1441"/>
                <a:gd name="T53" fmla="*/ 277 h 341"/>
                <a:gd name="T54" fmla="*/ 1128 w 1441"/>
                <a:gd name="T55" fmla="*/ 265 h 341"/>
                <a:gd name="T56" fmla="*/ 1165 w 1441"/>
                <a:gd name="T57" fmla="*/ 252 h 341"/>
                <a:gd name="T58" fmla="*/ 1203 w 1441"/>
                <a:gd name="T59" fmla="*/ 227 h 341"/>
                <a:gd name="T60" fmla="*/ 1240 w 1441"/>
                <a:gd name="T61" fmla="*/ 215 h 341"/>
                <a:gd name="T62" fmla="*/ 1303 w 1441"/>
                <a:gd name="T63" fmla="*/ 190 h 341"/>
                <a:gd name="T64" fmla="*/ 1365 w 1441"/>
                <a:gd name="T65" fmla="*/ 177 h 341"/>
                <a:gd name="T66" fmla="*/ 1403 w 1441"/>
                <a:gd name="T67" fmla="*/ 165 h 341"/>
                <a:gd name="T68" fmla="*/ 1415 w 1441"/>
                <a:gd name="T69" fmla="*/ 127 h 341"/>
                <a:gd name="T70" fmla="*/ 1428 w 1441"/>
                <a:gd name="T71" fmla="*/ 90 h 341"/>
                <a:gd name="T72" fmla="*/ 1440 w 1441"/>
                <a:gd name="T73" fmla="*/ 48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41" h="341">
                  <a:moveTo>
                    <a:pt x="0" y="0"/>
                  </a:moveTo>
                  <a:lnTo>
                    <a:pt x="28" y="65"/>
                  </a:lnTo>
                  <a:lnTo>
                    <a:pt x="53" y="102"/>
                  </a:lnTo>
                  <a:lnTo>
                    <a:pt x="90" y="127"/>
                  </a:lnTo>
                  <a:lnTo>
                    <a:pt x="128" y="152"/>
                  </a:lnTo>
                  <a:lnTo>
                    <a:pt x="165" y="177"/>
                  </a:lnTo>
                  <a:lnTo>
                    <a:pt x="228" y="202"/>
                  </a:lnTo>
                  <a:lnTo>
                    <a:pt x="265" y="227"/>
                  </a:lnTo>
                  <a:lnTo>
                    <a:pt x="315" y="240"/>
                  </a:lnTo>
                  <a:lnTo>
                    <a:pt x="365" y="265"/>
                  </a:lnTo>
                  <a:lnTo>
                    <a:pt x="415" y="277"/>
                  </a:lnTo>
                  <a:lnTo>
                    <a:pt x="453" y="302"/>
                  </a:lnTo>
                  <a:lnTo>
                    <a:pt x="503" y="315"/>
                  </a:lnTo>
                  <a:lnTo>
                    <a:pt x="553" y="327"/>
                  </a:lnTo>
                  <a:lnTo>
                    <a:pt x="603" y="340"/>
                  </a:lnTo>
                  <a:lnTo>
                    <a:pt x="653" y="340"/>
                  </a:lnTo>
                  <a:lnTo>
                    <a:pt x="690" y="340"/>
                  </a:lnTo>
                  <a:lnTo>
                    <a:pt x="728" y="340"/>
                  </a:lnTo>
                  <a:lnTo>
                    <a:pt x="778" y="340"/>
                  </a:lnTo>
                  <a:lnTo>
                    <a:pt x="815" y="340"/>
                  </a:lnTo>
                  <a:lnTo>
                    <a:pt x="865" y="340"/>
                  </a:lnTo>
                  <a:lnTo>
                    <a:pt x="903" y="340"/>
                  </a:lnTo>
                  <a:lnTo>
                    <a:pt x="940" y="327"/>
                  </a:lnTo>
                  <a:lnTo>
                    <a:pt x="978" y="315"/>
                  </a:lnTo>
                  <a:lnTo>
                    <a:pt x="1015" y="302"/>
                  </a:lnTo>
                  <a:lnTo>
                    <a:pt x="1053" y="290"/>
                  </a:lnTo>
                  <a:lnTo>
                    <a:pt x="1090" y="277"/>
                  </a:lnTo>
                  <a:lnTo>
                    <a:pt x="1128" y="265"/>
                  </a:lnTo>
                  <a:lnTo>
                    <a:pt x="1165" y="252"/>
                  </a:lnTo>
                  <a:lnTo>
                    <a:pt x="1203" y="227"/>
                  </a:lnTo>
                  <a:lnTo>
                    <a:pt x="1240" y="215"/>
                  </a:lnTo>
                  <a:lnTo>
                    <a:pt x="1303" y="190"/>
                  </a:lnTo>
                  <a:lnTo>
                    <a:pt x="1365" y="177"/>
                  </a:lnTo>
                  <a:lnTo>
                    <a:pt x="1403" y="165"/>
                  </a:lnTo>
                  <a:lnTo>
                    <a:pt x="1415" y="127"/>
                  </a:lnTo>
                  <a:lnTo>
                    <a:pt x="1428" y="90"/>
                  </a:lnTo>
                  <a:lnTo>
                    <a:pt x="1440" y="48"/>
                  </a:lnTo>
                </a:path>
              </a:pathLst>
            </a:custGeom>
            <a:noFill/>
            <a:ln w="12700" cap="rnd" cmpd="sng">
              <a:solidFill>
                <a:schemeClr val="tx2"/>
              </a:solidFill>
              <a:prstDash val="solid"/>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7930" name="Freeform 42"/>
            <p:cNvSpPr>
              <a:spLocks/>
            </p:cNvSpPr>
            <p:nvPr/>
          </p:nvSpPr>
          <p:spPr bwMode="auto">
            <a:xfrm>
              <a:off x="1344" y="2832"/>
              <a:ext cx="1873" cy="441"/>
            </a:xfrm>
            <a:custGeom>
              <a:avLst/>
              <a:gdLst>
                <a:gd name="T0" fmla="*/ 0 w 1873"/>
                <a:gd name="T1" fmla="*/ 0 h 441"/>
                <a:gd name="T2" fmla="*/ 61 w 1873"/>
                <a:gd name="T3" fmla="*/ 15 h 441"/>
                <a:gd name="T4" fmla="*/ 111 w 1873"/>
                <a:gd name="T5" fmla="*/ 52 h 441"/>
                <a:gd name="T6" fmla="*/ 148 w 1873"/>
                <a:gd name="T7" fmla="*/ 77 h 441"/>
                <a:gd name="T8" fmla="*/ 186 w 1873"/>
                <a:gd name="T9" fmla="*/ 115 h 441"/>
                <a:gd name="T10" fmla="*/ 223 w 1873"/>
                <a:gd name="T11" fmla="*/ 152 h 441"/>
                <a:gd name="T12" fmla="*/ 261 w 1873"/>
                <a:gd name="T13" fmla="*/ 190 h 441"/>
                <a:gd name="T14" fmla="*/ 311 w 1873"/>
                <a:gd name="T15" fmla="*/ 240 h 441"/>
                <a:gd name="T16" fmla="*/ 348 w 1873"/>
                <a:gd name="T17" fmla="*/ 265 h 441"/>
                <a:gd name="T18" fmla="*/ 398 w 1873"/>
                <a:gd name="T19" fmla="*/ 302 h 441"/>
                <a:gd name="T20" fmla="*/ 436 w 1873"/>
                <a:gd name="T21" fmla="*/ 327 h 441"/>
                <a:gd name="T22" fmla="*/ 473 w 1873"/>
                <a:gd name="T23" fmla="*/ 352 h 441"/>
                <a:gd name="T24" fmla="*/ 511 w 1873"/>
                <a:gd name="T25" fmla="*/ 365 h 441"/>
                <a:gd name="T26" fmla="*/ 561 w 1873"/>
                <a:gd name="T27" fmla="*/ 390 h 441"/>
                <a:gd name="T28" fmla="*/ 611 w 1873"/>
                <a:gd name="T29" fmla="*/ 402 h 441"/>
                <a:gd name="T30" fmla="*/ 648 w 1873"/>
                <a:gd name="T31" fmla="*/ 415 h 441"/>
                <a:gd name="T32" fmla="*/ 686 w 1873"/>
                <a:gd name="T33" fmla="*/ 427 h 441"/>
                <a:gd name="T34" fmla="*/ 736 w 1873"/>
                <a:gd name="T35" fmla="*/ 440 h 441"/>
                <a:gd name="T36" fmla="*/ 786 w 1873"/>
                <a:gd name="T37" fmla="*/ 440 h 441"/>
                <a:gd name="T38" fmla="*/ 836 w 1873"/>
                <a:gd name="T39" fmla="*/ 440 h 441"/>
                <a:gd name="T40" fmla="*/ 886 w 1873"/>
                <a:gd name="T41" fmla="*/ 440 h 441"/>
                <a:gd name="T42" fmla="*/ 923 w 1873"/>
                <a:gd name="T43" fmla="*/ 440 h 441"/>
                <a:gd name="T44" fmla="*/ 961 w 1873"/>
                <a:gd name="T45" fmla="*/ 440 h 441"/>
                <a:gd name="T46" fmla="*/ 998 w 1873"/>
                <a:gd name="T47" fmla="*/ 440 h 441"/>
                <a:gd name="T48" fmla="*/ 1048 w 1873"/>
                <a:gd name="T49" fmla="*/ 427 h 441"/>
                <a:gd name="T50" fmla="*/ 1098 w 1873"/>
                <a:gd name="T51" fmla="*/ 427 h 441"/>
                <a:gd name="T52" fmla="*/ 1136 w 1873"/>
                <a:gd name="T53" fmla="*/ 427 h 441"/>
                <a:gd name="T54" fmla="*/ 1198 w 1873"/>
                <a:gd name="T55" fmla="*/ 415 h 441"/>
                <a:gd name="T56" fmla="*/ 1236 w 1873"/>
                <a:gd name="T57" fmla="*/ 415 h 441"/>
                <a:gd name="T58" fmla="*/ 1273 w 1873"/>
                <a:gd name="T59" fmla="*/ 415 h 441"/>
                <a:gd name="T60" fmla="*/ 1311 w 1873"/>
                <a:gd name="T61" fmla="*/ 402 h 441"/>
                <a:gd name="T62" fmla="*/ 1348 w 1873"/>
                <a:gd name="T63" fmla="*/ 402 h 441"/>
                <a:gd name="T64" fmla="*/ 1386 w 1873"/>
                <a:gd name="T65" fmla="*/ 402 h 441"/>
                <a:gd name="T66" fmla="*/ 1436 w 1873"/>
                <a:gd name="T67" fmla="*/ 390 h 441"/>
                <a:gd name="T68" fmla="*/ 1473 w 1873"/>
                <a:gd name="T69" fmla="*/ 377 h 441"/>
                <a:gd name="T70" fmla="*/ 1511 w 1873"/>
                <a:gd name="T71" fmla="*/ 365 h 441"/>
                <a:gd name="T72" fmla="*/ 1549 w 1873"/>
                <a:gd name="T73" fmla="*/ 352 h 441"/>
                <a:gd name="T74" fmla="*/ 1586 w 1873"/>
                <a:gd name="T75" fmla="*/ 340 h 441"/>
                <a:gd name="T76" fmla="*/ 1624 w 1873"/>
                <a:gd name="T77" fmla="*/ 315 h 441"/>
                <a:gd name="T78" fmla="*/ 1661 w 1873"/>
                <a:gd name="T79" fmla="*/ 302 h 441"/>
                <a:gd name="T80" fmla="*/ 1699 w 1873"/>
                <a:gd name="T81" fmla="*/ 265 h 441"/>
                <a:gd name="T82" fmla="*/ 1736 w 1873"/>
                <a:gd name="T83" fmla="*/ 240 h 441"/>
                <a:gd name="T84" fmla="*/ 1774 w 1873"/>
                <a:gd name="T85" fmla="*/ 215 h 441"/>
                <a:gd name="T86" fmla="*/ 1811 w 1873"/>
                <a:gd name="T87" fmla="*/ 190 h 441"/>
                <a:gd name="T88" fmla="*/ 1836 w 1873"/>
                <a:gd name="T89" fmla="*/ 152 h 441"/>
                <a:gd name="T90" fmla="*/ 1849 w 1873"/>
                <a:gd name="T91" fmla="*/ 115 h 441"/>
                <a:gd name="T92" fmla="*/ 1861 w 1873"/>
                <a:gd name="T93" fmla="*/ 77 h 441"/>
                <a:gd name="T94" fmla="*/ 1872 w 1873"/>
                <a:gd name="T95" fmla="*/ 48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73" h="441">
                  <a:moveTo>
                    <a:pt x="0" y="0"/>
                  </a:moveTo>
                  <a:lnTo>
                    <a:pt x="61" y="15"/>
                  </a:lnTo>
                  <a:lnTo>
                    <a:pt x="111" y="52"/>
                  </a:lnTo>
                  <a:lnTo>
                    <a:pt x="148" y="77"/>
                  </a:lnTo>
                  <a:lnTo>
                    <a:pt x="186" y="115"/>
                  </a:lnTo>
                  <a:lnTo>
                    <a:pt x="223" y="152"/>
                  </a:lnTo>
                  <a:lnTo>
                    <a:pt x="261" y="190"/>
                  </a:lnTo>
                  <a:lnTo>
                    <a:pt x="311" y="240"/>
                  </a:lnTo>
                  <a:lnTo>
                    <a:pt x="348" y="265"/>
                  </a:lnTo>
                  <a:lnTo>
                    <a:pt x="398" y="302"/>
                  </a:lnTo>
                  <a:lnTo>
                    <a:pt x="436" y="327"/>
                  </a:lnTo>
                  <a:lnTo>
                    <a:pt x="473" y="352"/>
                  </a:lnTo>
                  <a:lnTo>
                    <a:pt x="511" y="365"/>
                  </a:lnTo>
                  <a:lnTo>
                    <a:pt x="561" y="390"/>
                  </a:lnTo>
                  <a:lnTo>
                    <a:pt x="611" y="402"/>
                  </a:lnTo>
                  <a:lnTo>
                    <a:pt x="648" y="415"/>
                  </a:lnTo>
                  <a:lnTo>
                    <a:pt x="686" y="427"/>
                  </a:lnTo>
                  <a:lnTo>
                    <a:pt x="736" y="440"/>
                  </a:lnTo>
                  <a:lnTo>
                    <a:pt x="786" y="440"/>
                  </a:lnTo>
                  <a:lnTo>
                    <a:pt x="836" y="440"/>
                  </a:lnTo>
                  <a:lnTo>
                    <a:pt x="886" y="440"/>
                  </a:lnTo>
                  <a:lnTo>
                    <a:pt x="923" y="440"/>
                  </a:lnTo>
                  <a:lnTo>
                    <a:pt x="961" y="440"/>
                  </a:lnTo>
                  <a:lnTo>
                    <a:pt x="998" y="440"/>
                  </a:lnTo>
                  <a:lnTo>
                    <a:pt x="1048" y="427"/>
                  </a:lnTo>
                  <a:lnTo>
                    <a:pt x="1098" y="427"/>
                  </a:lnTo>
                  <a:lnTo>
                    <a:pt x="1136" y="427"/>
                  </a:lnTo>
                  <a:lnTo>
                    <a:pt x="1198" y="415"/>
                  </a:lnTo>
                  <a:lnTo>
                    <a:pt x="1236" y="415"/>
                  </a:lnTo>
                  <a:lnTo>
                    <a:pt x="1273" y="415"/>
                  </a:lnTo>
                  <a:lnTo>
                    <a:pt x="1311" y="402"/>
                  </a:lnTo>
                  <a:lnTo>
                    <a:pt x="1348" y="402"/>
                  </a:lnTo>
                  <a:lnTo>
                    <a:pt x="1386" y="402"/>
                  </a:lnTo>
                  <a:lnTo>
                    <a:pt x="1436" y="390"/>
                  </a:lnTo>
                  <a:lnTo>
                    <a:pt x="1473" y="377"/>
                  </a:lnTo>
                  <a:lnTo>
                    <a:pt x="1511" y="365"/>
                  </a:lnTo>
                  <a:lnTo>
                    <a:pt x="1549" y="352"/>
                  </a:lnTo>
                  <a:lnTo>
                    <a:pt x="1586" y="340"/>
                  </a:lnTo>
                  <a:lnTo>
                    <a:pt x="1624" y="315"/>
                  </a:lnTo>
                  <a:lnTo>
                    <a:pt x="1661" y="302"/>
                  </a:lnTo>
                  <a:lnTo>
                    <a:pt x="1699" y="265"/>
                  </a:lnTo>
                  <a:lnTo>
                    <a:pt x="1736" y="240"/>
                  </a:lnTo>
                  <a:lnTo>
                    <a:pt x="1774" y="215"/>
                  </a:lnTo>
                  <a:lnTo>
                    <a:pt x="1811" y="190"/>
                  </a:lnTo>
                  <a:lnTo>
                    <a:pt x="1836" y="152"/>
                  </a:lnTo>
                  <a:lnTo>
                    <a:pt x="1849" y="115"/>
                  </a:lnTo>
                  <a:lnTo>
                    <a:pt x="1861" y="77"/>
                  </a:lnTo>
                  <a:lnTo>
                    <a:pt x="1872" y="48"/>
                  </a:lnTo>
                </a:path>
              </a:pathLst>
            </a:custGeom>
            <a:noFill/>
            <a:ln w="12700" cap="rnd" cmpd="sng">
              <a:solidFill>
                <a:schemeClr val="tx2"/>
              </a:solidFill>
              <a:prstDash val="solid"/>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7931" name="Freeform 43"/>
            <p:cNvSpPr>
              <a:spLocks/>
            </p:cNvSpPr>
            <p:nvPr/>
          </p:nvSpPr>
          <p:spPr bwMode="auto">
            <a:xfrm>
              <a:off x="1632" y="2832"/>
              <a:ext cx="2209" cy="403"/>
            </a:xfrm>
            <a:custGeom>
              <a:avLst/>
              <a:gdLst>
                <a:gd name="T0" fmla="*/ 0 w 2209"/>
                <a:gd name="T1" fmla="*/ 0 h 403"/>
                <a:gd name="T2" fmla="*/ 10 w 2209"/>
                <a:gd name="T3" fmla="*/ 52 h 403"/>
                <a:gd name="T4" fmla="*/ 23 w 2209"/>
                <a:gd name="T5" fmla="*/ 90 h 403"/>
                <a:gd name="T6" fmla="*/ 35 w 2209"/>
                <a:gd name="T7" fmla="*/ 127 h 403"/>
                <a:gd name="T8" fmla="*/ 60 w 2209"/>
                <a:gd name="T9" fmla="*/ 165 h 403"/>
                <a:gd name="T10" fmla="*/ 98 w 2209"/>
                <a:gd name="T11" fmla="*/ 202 h 403"/>
                <a:gd name="T12" fmla="*/ 135 w 2209"/>
                <a:gd name="T13" fmla="*/ 227 h 403"/>
                <a:gd name="T14" fmla="*/ 173 w 2209"/>
                <a:gd name="T15" fmla="*/ 265 h 403"/>
                <a:gd name="T16" fmla="*/ 210 w 2209"/>
                <a:gd name="T17" fmla="*/ 290 h 403"/>
                <a:gd name="T18" fmla="*/ 248 w 2209"/>
                <a:gd name="T19" fmla="*/ 302 h 403"/>
                <a:gd name="T20" fmla="*/ 285 w 2209"/>
                <a:gd name="T21" fmla="*/ 327 h 403"/>
                <a:gd name="T22" fmla="*/ 323 w 2209"/>
                <a:gd name="T23" fmla="*/ 352 h 403"/>
                <a:gd name="T24" fmla="*/ 360 w 2209"/>
                <a:gd name="T25" fmla="*/ 365 h 403"/>
                <a:gd name="T26" fmla="*/ 398 w 2209"/>
                <a:gd name="T27" fmla="*/ 377 h 403"/>
                <a:gd name="T28" fmla="*/ 448 w 2209"/>
                <a:gd name="T29" fmla="*/ 377 h 403"/>
                <a:gd name="T30" fmla="*/ 485 w 2209"/>
                <a:gd name="T31" fmla="*/ 390 h 403"/>
                <a:gd name="T32" fmla="*/ 523 w 2209"/>
                <a:gd name="T33" fmla="*/ 390 h 403"/>
                <a:gd name="T34" fmla="*/ 585 w 2209"/>
                <a:gd name="T35" fmla="*/ 390 h 403"/>
                <a:gd name="T36" fmla="*/ 623 w 2209"/>
                <a:gd name="T37" fmla="*/ 390 h 403"/>
                <a:gd name="T38" fmla="*/ 673 w 2209"/>
                <a:gd name="T39" fmla="*/ 390 h 403"/>
                <a:gd name="T40" fmla="*/ 723 w 2209"/>
                <a:gd name="T41" fmla="*/ 402 h 403"/>
                <a:gd name="T42" fmla="*/ 760 w 2209"/>
                <a:gd name="T43" fmla="*/ 402 h 403"/>
                <a:gd name="T44" fmla="*/ 798 w 2209"/>
                <a:gd name="T45" fmla="*/ 402 h 403"/>
                <a:gd name="T46" fmla="*/ 835 w 2209"/>
                <a:gd name="T47" fmla="*/ 402 h 403"/>
                <a:gd name="T48" fmla="*/ 873 w 2209"/>
                <a:gd name="T49" fmla="*/ 402 h 403"/>
                <a:gd name="T50" fmla="*/ 910 w 2209"/>
                <a:gd name="T51" fmla="*/ 402 h 403"/>
                <a:gd name="T52" fmla="*/ 948 w 2209"/>
                <a:gd name="T53" fmla="*/ 402 h 403"/>
                <a:gd name="T54" fmla="*/ 985 w 2209"/>
                <a:gd name="T55" fmla="*/ 402 h 403"/>
                <a:gd name="T56" fmla="*/ 1035 w 2209"/>
                <a:gd name="T57" fmla="*/ 402 h 403"/>
                <a:gd name="T58" fmla="*/ 1085 w 2209"/>
                <a:gd name="T59" fmla="*/ 402 h 403"/>
                <a:gd name="T60" fmla="*/ 1123 w 2209"/>
                <a:gd name="T61" fmla="*/ 402 h 403"/>
                <a:gd name="T62" fmla="*/ 1160 w 2209"/>
                <a:gd name="T63" fmla="*/ 402 h 403"/>
                <a:gd name="T64" fmla="*/ 1210 w 2209"/>
                <a:gd name="T65" fmla="*/ 402 h 403"/>
                <a:gd name="T66" fmla="*/ 1261 w 2209"/>
                <a:gd name="T67" fmla="*/ 402 h 403"/>
                <a:gd name="T68" fmla="*/ 1298 w 2209"/>
                <a:gd name="T69" fmla="*/ 402 h 403"/>
                <a:gd name="T70" fmla="*/ 1336 w 2209"/>
                <a:gd name="T71" fmla="*/ 402 h 403"/>
                <a:gd name="T72" fmla="*/ 1373 w 2209"/>
                <a:gd name="T73" fmla="*/ 402 h 403"/>
                <a:gd name="T74" fmla="*/ 1423 w 2209"/>
                <a:gd name="T75" fmla="*/ 390 h 403"/>
                <a:gd name="T76" fmla="*/ 1473 w 2209"/>
                <a:gd name="T77" fmla="*/ 390 h 403"/>
                <a:gd name="T78" fmla="*/ 1511 w 2209"/>
                <a:gd name="T79" fmla="*/ 390 h 403"/>
                <a:gd name="T80" fmla="*/ 1561 w 2209"/>
                <a:gd name="T81" fmla="*/ 390 h 403"/>
                <a:gd name="T82" fmla="*/ 1598 w 2209"/>
                <a:gd name="T83" fmla="*/ 377 h 403"/>
                <a:gd name="T84" fmla="*/ 1648 w 2209"/>
                <a:gd name="T85" fmla="*/ 377 h 403"/>
                <a:gd name="T86" fmla="*/ 1686 w 2209"/>
                <a:gd name="T87" fmla="*/ 365 h 403"/>
                <a:gd name="T88" fmla="*/ 1723 w 2209"/>
                <a:gd name="T89" fmla="*/ 365 h 403"/>
                <a:gd name="T90" fmla="*/ 1761 w 2209"/>
                <a:gd name="T91" fmla="*/ 352 h 403"/>
                <a:gd name="T92" fmla="*/ 1811 w 2209"/>
                <a:gd name="T93" fmla="*/ 340 h 403"/>
                <a:gd name="T94" fmla="*/ 1861 w 2209"/>
                <a:gd name="T95" fmla="*/ 327 h 403"/>
                <a:gd name="T96" fmla="*/ 1898 w 2209"/>
                <a:gd name="T97" fmla="*/ 315 h 403"/>
                <a:gd name="T98" fmla="*/ 1936 w 2209"/>
                <a:gd name="T99" fmla="*/ 290 h 403"/>
                <a:gd name="T100" fmla="*/ 1973 w 2209"/>
                <a:gd name="T101" fmla="*/ 265 h 403"/>
                <a:gd name="T102" fmla="*/ 2011 w 2209"/>
                <a:gd name="T103" fmla="*/ 240 h 403"/>
                <a:gd name="T104" fmla="*/ 2048 w 2209"/>
                <a:gd name="T105" fmla="*/ 215 h 403"/>
                <a:gd name="T106" fmla="*/ 2086 w 2209"/>
                <a:gd name="T107" fmla="*/ 190 h 403"/>
                <a:gd name="T108" fmla="*/ 2123 w 2209"/>
                <a:gd name="T109" fmla="*/ 165 h 403"/>
                <a:gd name="T110" fmla="*/ 2161 w 2209"/>
                <a:gd name="T111" fmla="*/ 140 h 403"/>
                <a:gd name="T112" fmla="*/ 2186 w 2209"/>
                <a:gd name="T113" fmla="*/ 102 h 403"/>
                <a:gd name="T114" fmla="*/ 2198 w 2209"/>
                <a:gd name="T115" fmla="*/ 65 h 403"/>
                <a:gd name="T116" fmla="*/ 2208 w 2209"/>
                <a:gd name="T117" fmla="*/ 48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09" h="403">
                  <a:moveTo>
                    <a:pt x="0" y="0"/>
                  </a:moveTo>
                  <a:lnTo>
                    <a:pt x="10" y="52"/>
                  </a:lnTo>
                  <a:lnTo>
                    <a:pt x="23" y="90"/>
                  </a:lnTo>
                  <a:lnTo>
                    <a:pt x="35" y="127"/>
                  </a:lnTo>
                  <a:lnTo>
                    <a:pt x="60" y="165"/>
                  </a:lnTo>
                  <a:lnTo>
                    <a:pt x="98" y="202"/>
                  </a:lnTo>
                  <a:lnTo>
                    <a:pt x="135" y="227"/>
                  </a:lnTo>
                  <a:lnTo>
                    <a:pt x="173" y="265"/>
                  </a:lnTo>
                  <a:lnTo>
                    <a:pt x="210" y="290"/>
                  </a:lnTo>
                  <a:lnTo>
                    <a:pt x="248" y="302"/>
                  </a:lnTo>
                  <a:lnTo>
                    <a:pt x="285" y="327"/>
                  </a:lnTo>
                  <a:lnTo>
                    <a:pt x="323" y="352"/>
                  </a:lnTo>
                  <a:lnTo>
                    <a:pt x="360" y="365"/>
                  </a:lnTo>
                  <a:lnTo>
                    <a:pt x="398" y="377"/>
                  </a:lnTo>
                  <a:lnTo>
                    <a:pt x="448" y="377"/>
                  </a:lnTo>
                  <a:lnTo>
                    <a:pt x="485" y="390"/>
                  </a:lnTo>
                  <a:lnTo>
                    <a:pt x="523" y="390"/>
                  </a:lnTo>
                  <a:lnTo>
                    <a:pt x="585" y="390"/>
                  </a:lnTo>
                  <a:lnTo>
                    <a:pt x="623" y="390"/>
                  </a:lnTo>
                  <a:lnTo>
                    <a:pt x="673" y="390"/>
                  </a:lnTo>
                  <a:lnTo>
                    <a:pt x="723" y="402"/>
                  </a:lnTo>
                  <a:lnTo>
                    <a:pt x="760" y="402"/>
                  </a:lnTo>
                  <a:lnTo>
                    <a:pt x="798" y="402"/>
                  </a:lnTo>
                  <a:lnTo>
                    <a:pt x="835" y="402"/>
                  </a:lnTo>
                  <a:lnTo>
                    <a:pt x="873" y="402"/>
                  </a:lnTo>
                  <a:lnTo>
                    <a:pt x="910" y="402"/>
                  </a:lnTo>
                  <a:lnTo>
                    <a:pt x="948" y="402"/>
                  </a:lnTo>
                  <a:lnTo>
                    <a:pt x="985" y="402"/>
                  </a:lnTo>
                  <a:lnTo>
                    <a:pt x="1035" y="402"/>
                  </a:lnTo>
                  <a:lnTo>
                    <a:pt x="1085" y="402"/>
                  </a:lnTo>
                  <a:lnTo>
                    <a:pt x="1123" y="402"/>
                  </a:lnTo>
                  <a:lnTo>
                    <a:pt x="1160" y="402"/>
                  </a:lnTo>
                  <a:lnTo>
                    <a:pt x="1210" y="402"/>
                  </a:lnTo>
                  <a:lnTo>
                    <a:pt x="1261" y="402"/>
                  </a:lnTo>
                  <a:lnTo>
                    <a:pt x="1298" y="402"/>
                  </a:lnTo>
                  <a:lnTo>
                    <a:pt x="1336" y="402"/>
                  </a:lnTo>
                  <a:lnTo>
                    <a:pt x="1373" y="402"/>
                  </a:lnTo>
                  <a:lnTo>
                    <a:pt x="1423" y="390"/>
                  </a:lnTo>
                  <a:lnTo>
                    <a:pt x="1473" y="390"/>
                  </a:lnTo>
                  <a:lnTo>
                    <a:pt x="1511" y="390"/>
                  </a:lnTo>
                  <a:lnTo>
                    <a:pt x="1561" y="390"/>
                  </a:lnTo>
                  <a:lnTo>
                    <a:pt x="1598" y="377"/>
                  </a:lnTo>
                  <a:lnTo>
                    <a:pt x="1648" y="377"/>
                  </a:lnTo>
                  <a:lnTo>
                    <a:pt x="1686" y="365"/>
                  </a:lnTo>
                  <a:lnTo>
                    <a:pt x="1723" y="365"/>
                  </a:lnTo>
                  <a:lnTo>
                    <a:pt x="1761" y="352"/>
                  </a:lnTo>
                  <a:lnTo>
                    <a:pt x="1811" y="340"/>
                  </a:lnTo>
                  <a:lnTo>
                    <a:pt x="1861" y="327"/>
                  </a:lnTo>
                  <a:lnTo>
                    <a:pt x="1898" y="315"/>
                  </a:lnTo>
                  <a:lnTo>
                    <a:pt x="1936" y="290"/>
                  </a:lnTo>
                  <a:lnTo>
                    <a:pt x="1973" y="265"/>
                  </a:lnTo>
                  <a:lnTo>
                    <a:pt x="2011" y="240"/>
                  </a:lnTo>
                  <a:lnTo>
                    <a:pt x="2048" y="215"/>
                  </a:lnTo>
                  <a:lnTo>
                    <a:pt x="2086" y="190"/>
                  </a:lnTo>
                  <a:lnTo>
                    <a:pt x="2123" y="165"/>
                  </a:lnTo>
                  <a:lnTo>
                    <a:pt x="2161" y="140"/>
                  </a:lnTo>
                  <a:lnTo>
                    <a:pt x="2186" y="102"/>
                  </a:lnTo>
                  <a:lnTo>
                    <a:pt x="2198" y="65"/>
                  </a:lnTo>
                  <a:lnTo>
                    <a:pt x="2208" y="48"/>
                  </a:lnTo>
                </a:path>
              </a:pathLst>
            </a:custGeom>
            <a:noFill/>
            <a:ln w="12700" cap="rnd" cmpd="sng">
              <a:solidFill>
                <a:schemeClr val="tx2"/>
              </a:solidFill>
              <a:prstDash val="solid"/>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7932" name="Freeform 44"/>
            <p:cNvSpPr>
              <a:spLocks/>
            </p:cNvSpPr>
            <p:nvPr/>
          </p:nvSpPr>
          <p:spPr bwMode="auto">
            <a:xfrm>
              <a:off x="1824" y="2832"/>
              <a:ext cx="2641" cy="403"/>
            </a:xfrm>
            <a:custGeom>
              <a:avLst/>
              <a:gdLst>
                <a:gd name="T0" fmla="*/ 31 w 2641"/>
                <a:gd name="T1" fmla="*/ 52 h 403"/>
                <a:gd name="T2" fmla="*/ 81 w 2641"/>
                <a:gd name="T3" fmla="*/ 115 h 403"/>
                <a:gd name="T4" fmla="*/ 156 w 2641"/>
                <a:gd name="T5" fmla="*/ 152 h 403"/>
                <a:gd name="T6" fmla="*/ 231 w 2641"/>
                <a:gd name="T7" fmla="*/ 202 h 403"/>
                <a:gd name="T8" fmla="*/ 318 w 2641"/>
                <a:gd name="T9" fmla="*/ 240 h 403"/>
                <a:gd name="T10" fmla="*/ 393 w 2641"/>
                <a:gd name="T11" fmla="*/ 277 h 403"/>
                <a:gd name="T12" fmla="*/ 481 w 2641"/>
                <a:gd name="T13" fmla="*/ 315 h 403"/>
                <a:gd name="T14" fmla="*/ 568 w 2641"/>
                <a:gd name="T15" fmla="*/ 340 h 403"/>
                <a:gd name="T16" fmla="*/ 668 w 2641"/>
                <a:gd name="T17" fmla="*/ 365 h 403"/>
                <a:gd name="T18" fmla="*/ 756 w 2641"/>
                <a:gd name="T19" fmla="*/ 390 h 403"/>
                <a:gd name="T20" fmla="*/ 831 w 2641"/>
                <a:gd name="T21" fmla="*/ 390 h 403"/>
                <a:gd name="T22" fmla="*/ 906 w 2641"/>
                <a:gd name="T23" fmla="*/ 390 h 403"/>
                <a:gd name="T24" fmla="*/ 1006 w 2641"/>
                <a:gd name="T25" fmla="*/ 402 h 403"/>
                <a:gd name="T26" fmla="*/ 1094 w 2641"/>
                <a:gd name="T27" fmla="*/ 402 h 403"/>
                <a:gd name="T28" fmla="*/ 1194 w 2641"/>
                <a:gd name="T29" fmla="*/ 402 h 403"/>
                <a:gd name="T30" fmla="*/ 1269 w 2641"/>
                <a:gd name="T31" fmla="*/ 402 h 403"/>
                <a:gd name="T32" fmla="*/ 1356 w 2641"/>
                <a:gd name="T33" fmla="*/ 402 h 403"/>
                <a:gd name="T34" fmla="*/ 1444 w 2641"/>
                <a:gd name="T35" fmla="*/ 402 h 403"/>
                <a:gd name="T36" fmla="*/ 1531 w 2641"/>
                <a:gd name="T37" fmla="*/ 402 h 403"/>
                <a:gd name="T38" fmla="*/ 1619 w 2641"/>
                <a:gd name="T39" fmla="*/ 402 h 403"/>
                <a:gd name="T40" fmla="*/ 1706 w 2641"/>
                <a:gd name="T41" fmla="*/ 402 h 403"/>
                <a:gd name="T42" fmla="*/ 1781 w 2641"/>
                <a:gd name="T43" fmla="*/ 390 h 403"/>
                <a:gd name="T44" fmla="*/ 1856 w 2641"/>
                <a:gd name="T45" fmla="*/ 377 h 403"/>
                <a:gd name="T46" fmla="*/ 1944 w 2641"/>
                <a:gd name="T47" fmla="*/ 377 h 403"/>
                <a:gd name="T48" fmla="*/ 2031 w 2641"/>
                <a:gd name="T49" fmla="*/ 365 h 403"/>
                <a:gd name="T50" fmla="*/ 2106 w 2641"/>
                <a:gd name="T51" fmla="*/ 365 h 403"/>
                <a:gd name="T52" fmla="*/ 2181 w 2641"/>
                <a:gd name="T53" fmla="*/ 340 h 403"/>
                <a:gd name="T54" fmla="*/ 2269 w 2641"/>
                <a:gd name="T55" fmla="*/ 315 h 403"/>
                <a:gd name="T56" fmla="*/ 2344 w 2641"/>
                <a:gd name="T57" fmla="*/ 277 h 403"/>
                <a:gd name="T58" fmla="*/ 2419 w 2641"/>
                <a:gd name="T59" fmla="*/ 240 h 403"/>
                <a:gd name="T60" fmla="*/ 2494 w 2641"/>
                <a:gd name="T61" fmla="*/ 190 h 403"/>
                <a:gd name="T62" fmla="*/ 2569 w 2641"/>
                <a:gd name="T63" fmla="*/ 140 h 403"/>
                <a:gd name="T64" fmla="*/ 2631 w 2641"/>
                <a:gd name="T65" fmla="*/ 6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41" h="403">
                  <a:moveTo>
                    <a:pt x="0" y="0"/>
                  </a:moveTo>
                  <a:lnTo>
                    <a:pt x="31" y="52"/>
                  </a:lnTo>
                  <a:lnTo>
                    <a:pt x="43" y="90"/>
                  </a:lnTo>
                  <a:lnTo>
                    <a:pt x="81" y="115"/>
                  </a:lnTo>
                  <a:lnTo>
                    <a:pt x="118" y="140"/>
                  </a:lnTo>
                  <a:lnTo>
                    <a:pt x="156" y="152"/>
                  </a:lnTo>
                  <a:lnTo>
                    <a:pt x="193" y="177"/>
                  </a:lnTo>
                  <a:lnTo>
                    <a:pt x="231" y="202"/>
                  </a:lnTo>
                  <a:lnTo>
                    <a:pt x="281" y="227"/>
                  </a:lnTo>
                  <a:lnTo>
                    <a:pt x="318" y="240"/>
                  </a:lnTo>
                  <a:lnTo>
                    <a:pt x="356" y="252"/>
                  </a:lnTo>
                  <a:lnTo>
                    <a:pt x="393" y="277"/>
                  </a:lnTo>
                  <a:lnTo>
                    <a:pt x="443" y="302"/>
                  </a:lnTo>
                  <a:lnTo>
                    <a:pt x="481" y="315"/>
                  </a:lnTo>
                  <a:lnTo>
                    <a:pt x="518" y="327"/>
                  </a:lnTo>
                  <a:lnTo>
                    <a:pt x="568" y="340"/>
                  </a:lnTo>
                  <a:lnTo>
                    <a:pt x="618" y="352"/>
                  </a:lnTo>
                  <a:lnTo>
                    <a:pt x="668" y="365"/>
                  </a:lnTo>
                  <a:lnTo>
                    <a:pt x="718" y="377"/>
                  </a:lnTo>
                  <a:lnTo>
                    <a:pt x="756" y="390"/>
                  </a:lnTo>
                  <a:lnTo>
                    <a:pt x="793" y="390"/>
                  </a:lnTo>
                  <a:lnTo>
                    <a:pt x="831" y="390"/>
                  </a:lnTo>
                  <a:lnTo>
                    <a:pt x="868" y="390"/>
                  </a:lnTo>
                  <a:lnTo>
                    <a:pt x="906" y="390"/>
                  </a:lnTo>
                  <a:lnTo>
                    <a:pt x="956" y="402"/>
                  </a:lnTo>
                  <a:lnTo>
                    <a:pt x="1006" y="402"/>
                  </a:lnTo>
                  <a:lnTo>
                    <a:pt x="1056" y="402"/>
                  </a:lnTo>
                  <a:lnTo>
                    <a:pt x="1094" y="402"/>
                  </a:lnTo>
                  <a:lnTo>
                    <a:pt x="1144" y="402"/>
                  </a:lnTo>
                  <a:lnTo>
                    <a:pt x="1194" y="402"/>
                  </a:lnTo>
                  <a:lnTo>
                    <a:pt x="1231" y="402"/>
                  </a:lnTo>
                  <a:lnTo>
                    <a:pt x="1269" y="402"/>
                  </a:lnTo>
                  <a:lnTo>
                    <a:pt x="1319" y="402"/>
                  </a:lnTo>
                  <a:lnTo>
                    <a:pt x="1356" y="402"/>
                  </a:lnTo>
                  <a:lnTo>
                    <a:pt x="1394" y="402"/>
                  </a:lnTo>
                  <a:lnTo>
                    <a:pt x="1444" y="402"/>
                  </a:lnTo>
                  <a:lnTo>
                    <a:pt x="1481" y="402"/>
                  </a:lnTo>
                  <a:lnTo>
                    <a:pt x="1531" y="402"/>
                  </a:lnTo>
                  <a:lnTo>
                    <a:pt x="1581" y="402"/>
                  </a:lnTo>
                  <a:lnTo>
                    <a:pt x="1619" y="402"/>
                  </a:lnTo>
                  <a:lnTo>
                    <a:pt x="1656" y="402"/>
                  </a:lnTo>
                  <a:lnTo>
                    <a:pt x="1706" y="402"/>
                  </a:lnTo>
                  <a:lnTo>
                    <a:pt x="1744" y="390"/>
                  </a:lnTo>
                  <a:lnTo>
                    <a:pt x="1781" y="390"/>
                  </a:lnTo>
                  <a:lnTo>
                    <a:pt x="1819" y="390"/>
                  </a:lnTo>
                  <a:lnTo>
                    <a:pt x="1856" y="377"/>
                  </a:lnTo>
                  <a:lnTo>
                    <a:pt x="1894" y="377"/>
                  </a:lnTo>
                  <a:lnTo>
                    <a:pt x="1944" y="377"/>
                  </a:lnTo>
                  <a:lnTo>
                    <a:pt x="1994" y="377"/>
                  </a:lnTo>
                  <a:lnTo>
                    <a:pt x="2031" y="365"/>
                  </a:lnTo>
                  <a:lnTo>
                    <a:pt x="2069" y="365"/>
                  </a:lnTo>
                  <a:lnTo>
                    <a:pt x="2106" y="365"/>
                  </a:lnTo>
                  <a:lnTo>
                    <a:pt x="2144" y="352"/>
                  </a:lnTo>
                  <a:lnTo>
                    <a:pt x="2181" y="340"/>
                  </a:lnTo>
                  <a:lnTo>
                    <a:pt x="2219" y="327"/>
                  </a:lnTo>
                  <a:lnTo>
                    <a:pt x="2269" y="315"/>
                  </a:lnTo>
                  <a:lnTo>
                    <a:pt x="2306" y="302"/>
                  </a:lnTo>
                  <a:lnTo>
                    <a:pt x="2344" y="277"/>
                  </a:lnTo>
                  <a:lnTo>
                    <a:pt x="2381" y="252"/>
                  </a:lnTo>
                  <a:lnTo>
                    <a:pt x="2419" y="240"/>
                  </a:lnTo>
                  <a:lnTo>
                    <a:pt x="2456" y="227"/>
                  </a:lnTo>
                  <a:lnTo>
                    <a:pt x="2494" y="190"/>
                  </a:lnTo>
                  <a:lnTo>
                    <a:pt x="2531" y="165"/>
                  </a:lnTo>
                  <a:lnTo>
                    <a:pt x="2569" y="140"/>
                  </a:lnTo>
                  <a:lnTo>
                    <a:pt x="2606" y="102"/>
                  </a:lnTo>
                  <a:lnTo>
                    <a:pt x="2631" y="65"/>
                  </a:lnTo>
                  <a:lnTo>
                    <a:pt x="2640" y="48"/>
                  </a:lnTo>
                </a:path>
              </a:pathLst>
            </a:custGeom>
            <a:noFill/>
            <a:ln w="12700" cap="rnd" cmpd="sng">
              <a:solidFill>
                <a:schemeClr val="tx2"/>
              </a:solidFill>
              <a:prstDash val="solid"/>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grpSp>
      <p:sp>
        <p:nvSpPr>
          <p:cNvPr id="37934" name="Rectangle 46"/>
          <p:cNvSpPr>
            <a:spLocks noChangeArrowheads="1"/>
          </p:cNvSpPr>
          <p:nvPr/>
        </p:nvSpPr>
        <p:spPr bwMode="auto">
          <a:xfrm>
            <a:off x="3074194" y="3876676"/>
            <a:ext cx="2350805"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a:solidFill>
                  <a:srgbClr val="000000"/>
                </a:solidFill>
                <a:latin typeface="Book Antiqua" charset="0"/>
                <a:ea typeface=""/>
              </a:rPr>
              <a:t>Array of Field Offsets</a:t>
            </a:r>
          </a:p>
        </p:txBody>
      </p:sp>
    </p:spTree>
    <p:extLst>
      <p:ext uri="{BB962C8B-B14F-4D97-AF65-F5344CB8AC3E}">
        <p14:creationId xmlns:p14="http://schemas.microsoft.com/office/powerpoint/2010/main" val="427274081"/>
      </p:ext>
    </p:extLst>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5597"/>
            <a:ext cx="8279946" cy="387798"/>
          </a:xfrm>
        </p:spPr>
        <p:txBody>
          <a:bodyPr/>
          <a:lstStyle/>
          <a:p>
            <a:pPr algn="l"/>
            <a:r>
              <a:rPr lang="en-US" dirty="0" smtClean="0">
                <a:solidFill>
                  <a:schemeClr val="bg1"/>
                </a:solidFill>
              </a:rPr>
              <a:t>INSERT, DELETE, UPDATE</a:t>
            </a:r>
            <a:endParaRPr lang="en-US" dirty="0">
              <a:solidFill>
                <a:schemeClr val="bg1"/>
              </a:solidFill>
            </a:endParaRPr>
          </a:p>
        </p:txBody>
      </p:sp>
      <p:sp>
        <p:nvSpPr>
          <p:cNvPr id="3" name="Content Placeholder 2"/>
          <p:cNvSpPr>
            <a:spLocks noGrp="1"/>
          </p:cNvSpPr>
          <p:nvPr>
            <p:ph sz="half" idx="1"/>
          </p:nvPr>
        </p:nvSpPr>
        <p:spPr>
          <a:xfrm>
            <a:off x="457200" y="2802984"/>
            <a:ext cx="8267140" cy="1712260"/>
          </a:xfrm>
        </p:spPr>
        <p:txBody>
          <a:bodyPr/>
          <a:lstStyle/>
          <a:p>
            <a:pPr marL="0" indent="0">
              <a:buNone/>
            </a:pPr>
            <a:r>
              <a:rPr lang="en-US" dirty="0" smtClean="0"/>
              <a:t>INSERT, UPDATE and DELETE</a:t>
            </a:r>
          </a:p>
          <a:p>
            <a:pPr lvl="1"/>
            <a:r>
              <a:rPr lang="en-US" dirty="0" smtClean="0"/>
              <a:t>Is pretty straightforward for fixed length records</a:t>
            </a:r>
          </a:p>
          <a:p>
            <a:pPr lvl="1"/>
            <a:r>
              <a:rPr lang="en-US" dirty="0" smtClean="0"/>
              <a:t>But can get pretty interesting for variable length records, e.g.</a:t>
            </a:r>
          </a:p>
          <a:p>
            <a:pPr lvl="2"/>
            <a:r>
              <a:rPr lang="en-US" dirty="0" smtClean="0"/>
              <a:t>What if </a:t>
            </a:r>
            <a:r>
              <a:rPr lang="en-US" dirty="0" err="1" smtClean="0"/>
              <a:t>INSERTed</a:t>
            </a:r>
            <a:r>
              <a:rPr lang="en-US" dirty="0" smtClean="0"/>
              <a:t> R5 is bigger than E1 or E2?</a:t>
            </a:r>
          </a:p>
          <a:p>
            <a:pPr lvl="2"/>
            <a:r>
              <a:rPr lang="en-US" dirty="0" smtClean="0"/>
              <a:t>How do I expand R2?</a:t>
            </a:r>
          </a:p>
          <a:p>
            <a:pPr lvl="2"/>
            <a:r>
              <a:rPr lang="en-US" dirty="0" smtClean="0"/>
              <a:t>Deleting R2 leaves a small gap </a:t>
            </a:r>
            <a:r>
              <a:rPr lang="en-US" dirty="0" smtClean="0">
                <a:sym typeface="Wingdings"/>
              </a:rPr>
              <a:t> Fragmentation?</a:t>
            </a:r>
            <a:endParaRPr lang="en-US" dirty="0"/>
          </a:p>
        </p:txBody>
      </p:sp>
      <p:grpSp>
        <p:nvGrpSpPr>
          <p:cNvPr id="19" name="Group 18"/>
          <p:cNvGrpSpPr/>
          <p:nvPr/>
        </p:nvGrpSpPr>
        <p:grpSpPr>
          <a:xfrm>
            <a:off x="862375" y="1042416"/>
            <a:ext cx="7384104" cy="440278"/>
            <a:chOff x="983688" y="932688"/>
            <a:chExt cx="7384104" cy="440278"/>
          </a:xfrm>
        </p:grpSpPr>
        <p:sp>
          <p:nvSpPr>
            <p:cNvPr id="4" name="Rectangle 3"/>
            <p:cNvSpPr/>
            <p:nvPr/>
          </p:nvSpPr>
          <p:spPr>
            <a:xfrm>
              <a:off x="1376880" y="932688"/>
              <a:ext cx="1165152"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R1</a:t>
              </a:r>
            </a:p>
          </p:txBody>
        </p:sp>
        <p:sp>
          <p:nvSpPr>
            <p:cNvPr id="5" name="Rectangle 4"/>
            <p:cNvSpPr/>
            <p:nvPr/>
          </p:nvSpPr>
          <p:spPr>
            <a:xfrm>
              <a:off x="2542032" y="932688"/>
              <a:ext cx="1165152"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R4</a:t>
              </a:r>
            </a:p>
          </p:txBody>
        </p:sp>
        <p:sp>
          <p:nvSpPr>
            <p:cNvPr id="6" name="Rectangle 5"/>
            <p:cNvSpPr/>
            <p:nvPr/>
          </p:nvSpPr>
          <p:spPr>
            <a:xfrm>
              <a:off x="3707184" y="932688"/>
              <a:ext cx="1165152" cy="429768"/>
            </a:xfrm>
            <a:prstGeom prst="rect">
              <a:avLst/>
            </a:prstGeom>
            <a:no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7" name="Rectangle 6"/>
            <p:cNvSpPr/>
            <p:nvPr/>
          </p:nvSpPr>
          <p:spPr>
            <a:xfrm>
              <a:off x="4872336" y="932688"/>
              <a:ext cx="1165152"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R2</a:t>
              </a:r>
            </a:p>
          </p:txBody>
        </p:sp>
        <p:sp>
          <p:nvSpPr>
            <p:cNvPr id="8" name="Rectangle 7"/>
            <p:cNvSpPr/>
            <p:nvPr/>
          </p:nvSpPr>
          <p:spPr>
            <a:xfrm>
              <a:off x="6037488" y="932688"/>
              <a:ext cx="1165152" cy="429768"/>
            </a:xfrm>
            <a:prstGeom prst="rect">
              <a:avLst/>
            </a:prstGeom>
            <a:no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9" name="Rectangle 8"/>
            <p:cNvSpPr/>
            <p:nvPr/>
          </p:nvSpPr>
          <p:spPr>
            <a:xfrm>
              <a:off x="7202640" y="932688"/>
              <a:ext cx="1165152"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R3</a:t>
              </a:r>
            </a:p>
          </p:txBody>
        </p:sp>
        <p:sp>
          <p:nvSpPr>
            <p:cNvPr id="10" name="Rectangle 9"/>
            <p:cNvSpPr/>
            <p:nvPr/>
          </p:nvSpPr>
          <p:spPr>
            <a:xfrm>
              <a:off x="983688" y="932688"/>
              <a:ext cx="393192" cy="429768"/>
            </a:xfrm>
            <a:prstGeom prst="rect">
              <a:avLst/>
            </a:prstGeom>
            <a:solidFill>
              <a:srgbClr val="7030A0"/>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H</a:t>
              </a:r>
            </a:p>
          </p:txBody>
        </p:sp>
        <p:sp>
          <p:nvSpPr>
            <p:cNvPr id="11" name="Rectangle 10"/>
            <p:cNvSpPr/>
            <p:nvPr/>
          </p:nvSpPr>
          <p:spPr>
            <a:xfrm>
              <a:off x="983688" y="943198"/>
              <a:ext cx="7384104" cy="429768"/>
            </a:xfrm>
            <a:prstGeom prst="rect">
              <a:avLst/>
            </a:prstGeom>
            <a:no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grpSp>
      <p:sp>
        <p:nvSpPr>
          <p:cNvPr id="20" name="TextBox 19"/>
          <p:cNvSpPr txBox="1"/>
          <p:nvPr/>
        </p:nvSpPr>
        <p:spPr>
          <a:xfrm>
            <a:off x="3323160" y="649224"/>
            <a:ext cx="2462534" cy="369332"/>
          </a:xfrm>
          <a:prstGeom prst="rect">
            <a:avLst/>
          </a:prstGeom>
          <a:noFill/>
        </p:spPr>
        <p:txBody>
          <a:bodyPr wrap="none" rtlCol="0">
            <a:spAutoFit/>
          </a:bodyPr>
          <a:lstStyle/>
          <a:p>
            <a:pPr>
              <a:lnSpc>
                <a:spcPct val="90000"/>
              </a:lnSpc>
              <a:spcBef>
                <a:spcPts val="600"/>
              </a:spcBef>
              <a:spcAft>
                <a:spcPts val="0"/>
              </a:spcAft>
              <a:buClr>
                <a:schemeClr val="bg1"/>
              </a:buClr>
            </a:pPr>
            <a:r>
              <a:rPr lang="en-US" sz="2000" smtClean="0">
                <a:latin typeface="+mn-lt"/>
              </a:rPr>
              <a:t>Fixed Length Records</a:t>
            </a:r>
            <a:endParaRPr lang="en-US" sz="2000" dirty="0" err="1" smtClean="0">
              <a:latin typeface="+mn-lt"/>
            </a:endParaRPr>
          </a:p>
        </p:txBody>
      </p:sp>
      <p:grpSp>
        <p:nvGrpSpPr>
          <p:cNvPr id="27" name="Group 26"/>
          <p:cNvGrpSpPr/>
          <p:nvPr/>
        </p:nvGrpSpPr>
        <p:grpSpPr>
          <a:xfrm>
            <a:off x="862375" y="1766763"/>
            <a:ext cx="7384104" cy="800723"/>
            <a:chOff x="862375" y="1766763"/>
            <a:chExt cx="7384104" cy="800723"/>
          </a:xfrm>
        </p:grpSpPr>
        <p:sp>
          <p:nvSpPr>
            <p:cNvPr id="21" name="TextBox 20"/>
            <p:cNvSpPr txBox="1"/>
            <p:nvPr/>
          </p:nvSpPr>
          <p:spPr>
            <a:xfrm>
              <a:off x="3188188" y="1766763"/>
              <a:ext cx="2732479" cy="369332"/>
            </a:xfrm>
            <a:prstGeom prst="rect">
              <a:avLst/>
            </a:prstGeom>
            <a:noFill/>
          </p:spPr>
          <p:txBody>
            <a:bodyPr wrap="none" rtlCol="0">
              <a:spAutoFit/>
            </a:bodyPr>
            <a:lstStyle/>
            <a:p>
              <a:pPr>
                <a:lnSpc>
                  <a:spcPct val="90000"/>
                </a:lnSpc>
                <a:spcBef>
                  <a:spcPts val="600"/>
                </a:spcBef>
                <a:spcAft>
                  <a:spcPts val="0"/>
                </a:spcAft>
                <a:buClr>
                  <a:schemeClr val="bg1"/>
                </a:buClr>
              </a:pPr>
              <a:r>
                <a:rPr lang="en-US" sz="2000" dirty="0" smtClean="0">
                  <a:latin typeface="+mn-lt"/>
                </a:rPr>
                <a:t>Variable Length Records</a:t>
              </a:r>
            </a:p>
          </p:txBody>
        </p:sp>
        <p:grpSp>
          <p:nvGrpSpPr>
            <p:cNvPr id="24" name="Group 23"/>
            <p:cNvGrpSpPr/>
            <p:nvPr/>
          </p:nvGrpSpPr>
          <p:grpSpPr>
            <a:xfrm>
              <a:off x="862375" y="2130403"/>
              <a:ext cx="7384104" cy="437083"/>
              <a:chOff x="783547" y="2130403"/>
              <a:chExt cx="7384104" cy="437083"/>
            </a:xfrm>
          </p:grpSpPr>
          <p:sp>
            <p:nvSpPr>
              <p:cNvPr id="12" name="Rectangle 11"/>
              <p:cNvSpPr/>
              <p:nvPr/>
            </p:nvSpPr>
            <p:spPr>
              <a:xfrm>
                <a:off x="783547" y="2136095"/>
                <a:ext cx="7384104" cy="429768"/>
              </a:xfrm>
              <a:prstGeom prst="rect">
                <a:avLst/>
              </a:prstGeom>
              <a:no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13" name="Rectangle 12"/>
              <p:cNvSpPr/>
              <p:nvPr/>
            </p:nvSpPr>
            <p:spPr>
              <a:xfrm>
                <a:off x="783547" y="2136095"/>
                <a:ext cx="393192" cy="429768"/>
              </a:xfrm>
              <a:prstGeom prst="rect">
                <a:avLst/>
              </a:prstGeom>
              <a:solidFill>
                <a:srgbClr val="7030A0"/>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H</a:t>
                </a:r>
              </a:p>
            </p:txBody>
          </p:sp>
          <p:sp>
            <p:nvSpPr>
              <p:cNvPr id="14" name="Rectangle 13"/>
              <p:cNvSpPr/>
              <p:nvPr/>
            </p:nvSpPr>
            <p:spPr>
              <a:xfrm>
                <a:off x="1176739" y="2136095"/>
                <a:ext cx="680520"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R1</a:t>
                </a:r>
              </a:p>
            </p:txBody>
          </p:sp>
          <p:sp>
            <p:nvSpPr>
              <p:cNvPr id="15" name="Rectangle 14"/>
              <p:cNvSpPr/>
              <p:nvPr/>
            </p:nvSpPr>
            <p:spPr>
              <a:xfrm>
                <a:off x="2843129" y="2136095"/>
                <a:ext cx="1165152"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R4</a:t>
                </a:r>
              </a:p>
            </p:txBody>
          </p:sp>
          <p:sp>
            <p:nvSpPr>
              <p:cNvPr id="16" name="Rectangle 15"/>
              <p:cNvSpPr/>
              <p:nvPr/>
            </p:nvSpPr>
            <p:spPr>
              <a:xfrm>
                <a:off x="4031817" y="2134472"/>
                <a:ext cx="644544"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R2</a:t>
                </a:r>
              </a:p>
            </p:txBody>
          </p:sp>
          <p:sp>
            <p:nvSpPr>
              <p:cNvPr id="17" name="Rectangle 16"/>
              <p:cNvSpPr/>
              <p:nvPr/>
            </p:nvSpPr>
            <p:spPr>
              <a:xfrm>
                <a:off x="4689387" y="2130403"/>
                <a:ext cx="1165152"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R3</a:t>
                </a:r>
              </a:p>
            </p:txBody>
          </p:sp>
          <p:sp>
            <p:nvSpPr>
              <p:cNvPr id="22" name="Rectangle 21"/>
              <p:cNvSpPr/>
              <p:nvPr/>
            </p:nvSpPr>
            <p:spPr>
              <a:xfrm>
                <a:off x="1875311" y="2137718"/>
                <a:ext cx="967818" cy="429768"/>
              </a:xfrm>
              <a:prstGeom prst="rect">
                <a:avLst/>
              </a:prstGeom>
              <a:solidFill>
                <a:srgbClr val="00B050"/>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smtClean="0">
                    <a:solidFill>
                      <a:schemeClr val="bg2"/>
                    </a:solidFill>
                    <a:latin typeface="+mn-lt"/>
                  </a:rPr>
                  <a:t>E1</a:t>
                </a:r>
                <a:endParaRPr lang="en-US" sz="2000" dirty="0" smtClean="0">
                  <a:solidFill>
                    <a:schemeClr val="bg2"/>
                  </a:solidFill>
                  <a:latin typeface="+mn-lt"/>
                </a:endParaRPr>
              </a:p>
            </p:txBody>
          </p:sp>
          <p:sp>
            <p:nvSpPr>
              <p:cNvPr id="23" name="Rectangle 22"/>
              <p:cNvSpPr/>
              <p:nvPr/>
            </p:nvSpPr>
            <p:spPr>
              <a:xfrm>
                <a:off x="5851553" y="2131277"/>
                <a:ext cx="2316098" cy="429768"/>
              </a:xfrm>
              <a:prstGeom prst="rect">
                <a:avLst/>
              </a:prstGeom>
              <a:solidFill>
                <a:srgbClr val="00B050"/>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bg2"/>
                    </a:solidFill>
                    <a:latin typeface="+mn-lt"/>
                  </a:rPr>
                  <a:t>E2</a:t>
                </a:r>
              </a:p>
            </p:txBody>
          </p:sp>
        </p:grpSp>
      </p:grpSp>
      <p:sp>
        <p:nvSpPr>
          <p:cNvPr id="25" name="Rectangle 24"/>
          <p:cNvSpPr/>
          <p:nvPr/>
        </p:nvSpPr>
        <p:spPr>
          <a:xfrm>
            <a:off x="3586609" y="1043507"/>
            <a:ext cx="1164414" cy="429768"/>
          </a:xfrm>
          <a:prstGeom prst="rect">
            <a:avLst/>
          </a:prstGeom>
          <a:solidFill>
            <a:srgbClr val="00B050"/>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smtClean="0">
                <a:solidFill>
                  <a:schemeClr val="bg2"/>
                </a:solidFill>
                <a:latin typeface="+mn-lt"/>
              </a:rPr>
              <a:t>E1</a:t>
            </a:r>
            <a:endParaRPr lang="en-US" sz="2000" dirty="0" smtClean="0">
              <a:solidFill>
                <a:schemeClr val="bg2"/>
              </a:solidFill>
              <a:latin typeface="+mn-lt"/>
            </a:endParaRPr>
          </a:p>
        </p:txBody>
      </p:sp>
      <p:sp>
        <p:nvSpPr>
          <p:cNvPr id="26" name="Rectangle 25"/>
          <p:cNvSpPr/>
          <p:nvPr/>
        </p:nvSpPr>
        <p:spPr>
          <a:xfrm>
            <a:off x="5930381" y="1055766"/>
            <a:ext cx="1164414" cy="429768"/>
          </a:xfrm>
          <a:prstGeom prst="rect">
            <a:avLst/>
          </a:prstGeom>
          <a:solidFill>
            <a:srgbClr val="00B050"/>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bg2"/>
                </a:solidFill>
                <a:latin typeface="+mn-lt"/>
              </a:rPr>
              <a:t>E2</a:t>
            </a:r>
          </a:p>
        </p:txBody>
      </p:sp>
    </p:spTree>
    <p:extLst>
      <p:ext uri="{BB962C8B-B14F-4D97-AF65-F5344CB8AC3E}">
        <p14:creationId xmlns:p14="http://schemas.microsoft.com/office/powerpoint/2010/main" val="1681553878"/>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676" y="39906"/>
            <a:ext cx="8279946" cy="387798"/>
          </a:xfrm>
        </p:spPr>
        <p:txBody>
          <a:bodyPr/>
          <a:lstStyle/>
          <a:p>
            <a:pPr algn="l"/>
            <a:r>
              <a:rPr lang="en-US" dirty="0" smtClean="0">
                <a:solidFill>
                  <a:schemeClr val="bg1"/>
                </a:solidFill>
              </a:rPr>
              <a:t>One (Simple) Solution is </a:t>
            </a:r>
            <a:r>
              <a:rPr lang="mr-IN" dirty="0" smtClean="0">
                <a:solidFill>
                  <a:schemeClr val="bg1"/>
                </a:solidFill>
              </a:rPr>
              <a:t>…</a:t>
            </a:r>
            <a:endParaRPr lang="en-US" dirty="0">
              <a:solidFill>
                <a:schemeClr val="bg1"/>
              </a:solidFill>
            </a:endParaRPr>
          </a:p>
        </p:txBody>
      </p:sp>
      <p:sp>
        <p:nvSpPr>
          <p:cNvPr id="3" name="Content Placeholder 2"/>
          <p:cNvSpPr>
            <a:spLocks noGrp="1"/>
          </p:cNvSpPr>
          <p:nvPr>
            <p:ph sz="half" idx="1"/>
          </p:nvPr>
        </p:nvSpPr>
        <p:spPr>
          <a:xfrm>
            <a:off x="457200" y="3270838"/>
            <a:ext cx="8267140" cy="1244406"/>
          </a:xfrm>
        </p:spPr>
        <p:txBody>
          <a:bodyPr>
            <a:normAutofit lnSpcReduction="10000"/>
          </a:bodyPr>
          <a:lstStyle/>
          <a:p>
            <a:r>
              <a:rPr lang="en-US" dirty="0" smtClean="0"/>
              <a:t>INSERT always goes into the start of E1.</a:t>
            </a:r>
          </a:p>
          <a:p>
            <a:r>
              <a:rPr lang="en-US" dirty="0" smtClean="0"/>
              <a:t>DELETE or UPDATE R4:</a:t>
            </a:r>
          </a:p>
          <a:p>
            <a:pPr lvl="1"/>
            <a:r>
              <a:rPr lang="en-US" dirty="0" smtClean="0"/>
              <a:t>Move (R2,R3) to end of R1</a:t>
            </a:r>
          </a:p>
          <a:p>
            <a:pPr lvl="1"/>
            <a:r>
              <a:rPr lang="en-US" dirty="0" smtClean="0"/>
              <a:t>If R</a:t>
            </a:r>
            <a:r>
              <a:rPr lang="en-US" dirty="0"/>
              <a:t>4</a:t>
            </a:r>
            <a:r>
              <a:rPr lang="en-US" dirty="0" smtClean="0"/>
              <a:t> updated, move to end of new position of R3.</a:t>
            </a:r>
            <a:endParaRPr lang="en-US" dirty="0"/>
          </a:p>
        </p:txBody>
      </p:sp>
      <p:grpSp>
        <p:nvGrpSpPr>
          <p:cNvPr id="4" name="Group 3"/>
          <p:cNvGrpSpPr/>
          <p:nvPr/>
        </p:nvGrpSpPr>
        <p:grpSpPr>
          <a:xfrm>
            <a:off x="873825" y="980013"/>
            <a:ext cx="7384104" cy="800723"/>
            <a:chOff x="862375" y="1766763"/>
            <a:chExt cx="7384104" cy="800723"/>
          </a:xfrm>
        </p:grpSpPr>
        <p:sp>
          <p:nvSpPr>
            <p:cNvPr id="5" name="TextBox 4"/>
            <p:cNvSpPr txBox="1"/>
            <p:nvPr/>
          </p:nvSpPr>
          <p:spPr>
            <a:xfrm>
              <a:off x="3188188" y="1766763"/>
              <a:ext cx="2732479" cy="369332"/>
            </a:xfrm>
            <a:prstGeom prst="rect">
              <a:avLst/>
            </a:prstGeom>
            <a:noFill/>
          </p:spPr>
          <p:txBody>
            <a:bodyPr wrap="none" rtlCol="0">
              <a:spAutoFit/>
            </a:bodyPr>
            <a:lstStyle/>
            <a:p>
              <a:pPr>
                <a:lnSpc>
                  <a:spcPct val="90000"/>
                </a:lnSpc>
                <a:spcBef>
                  <a:spcPts val="600"/>
                </a:spcBef>
                <a:spcAft>
                  <a:spcPts val="0"/>
                </a:spcAft>
                <a:buClr>
                  <a:schemeClr val="bg1"/>
                </a:buClr>
              </a:pPr>
              <a:r>
                <a:rPr lang="en-US" sz="2000" dirty="0" smtClean="0">
                  <a:latin typeface="+mn-lt"/>
                </a:rPr>
                <a:t>Variable Length Records</a:t>
              </a:r>
            </a:p>
          </p:txBody>
        </p:sp>
        <p:grpSp>
          <p:nvGrpSpPr>
            <p:cNvPr id="6" name="Group 5"/>
            <p:cNvGrpSpPr/>
            <p:nvPr/>
          </p:nvGrpSpPr>
          <p:grpSpPr>
            <a:xfrm>
              <a:off x="862375" y="2130403"/>
              <a:ext cx="7384104" cy="437083"/>
              <a:chOff x="783547" y="2130403"/>
              <a:chExt cx="7384104" cy="437083"/>
            </a:xfrm>
          </p:grpSpPr>
          <p:sp>
            <p:nvSpPr>
              <p:cNvPr id="7" name="Rectangle 6"/>
              <p:cNvSpPr/>
              <p:nvPr/>
            </p:nvSpPr>
            <p:spPr>
              <a:xfrm>
                <a:off x="783547" y="2136095"/>
                <a:ext cx="7384104" cy="429768"/>
              </a:xfrm>
              <a:prstGeom prst="rect">
                <a:avLst/>
              </a:prstGeom>
              <a:no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8" name="Rectangle 7"/>
              <p:cNvSpPr/>
              <p:nvPr/>
            </p:nvSpPr>
            <p:spPr>
              <a:xfrm>
                <a:off x="783547" y="2136095"/>
                <a:ext cx="393192" cy="429768"/>
              </a:xfrm>
              <a:prstGeom prst="rect">
                <a:avLst/>
              </a:prstGeom>
              <a:solidFill>
                <a:srgbClr val="7030A0"/>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H</a:t>
                </a:r>
              </a:p>
            </p:txBody>
          </p:sp>
          <p:sp>
            <p:nvSpPr>
              <p:cNvPr id="9" name="Rectangle 8"/>
              <p:cNvSpPr/>
              <p:nvPr/>
            </p:nvSpPr>
            <p:spPr>
              <a:xfrm>
                <a:off x="1176739" y="2136095"/>
                <a:ext cx="680520"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R1</a:t>
                </a:r>
              </a:p>
            </p:txBody>
          </p:sp>
          <p:sp>
            <p:nvSpPr>
              <p:cNvPr id="10" name="Rectangle 9"/>
              <p:cNvSpPr/>
              <p:nvPr/>
            </p:nvSpPr>
            <p:spPr>
              <a:xfrm>
                <a:off x="2843129" y="2136095"/>
                <a:ext cx="1165152"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R4</a:t>
                </a:r>
              </a:p>
            </p:txBody>
          </p:sp>
          <p:sp>
            <p:nvSpPr>
              <p:cNvPr id="11" name="Rectangle 10"/>
              <p:cNvSpPr/>
              <p:nvPr/>
            </p:nvSpPr>
            <p:spPr>
              <a:xfrm>
                <a:off x="4031817" y="2134472"/>
                <a:ext cx="644544"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R2</a:t>
                </a:r>
              </a:p>
            </p:txBody>
          </p:sp>
          <p:sp>
            <p:nvSpPr>
              <p:cNvPr id="12" name="Rectangle 11"/>
              <p:cNvSpPr/>
              <p:nvPr/>
            </p:nvSpPr>
            <p:spPr>
              <a:xfrm>
                <a:off x="4689387" y="2130403"/>
                <a:ext cx="1165152"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R3</a:t>
                </a:r>
              </a:p>
            </p:txBody>
          </p:sp>
          <p:sp>
            <p:nvSpPr>
              <p:cNvPr id="13" name="Rectangle 12"/>
              <p:cNvSpPr/>
              <p:nvPr/>
            </p:nvSpPr>
            <p:spPr>
              <a:xfrm>
                <a:off x="1875311" y="2137718"/>
                <a:ext cx="967818" cy="429768"/>
              </a:xfrm>
              <a:prstGeom prst="rect">
                <a:avLst/>
              </a:prstGeom>
              <a:solidFill>
                <a:srgbClr val="00B050"/>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bg2"/>
                    </a:solidFill>
                    <a:latin typeface="+mn-lt"/>
                  </a:rPr>
                  <a:t>E1</a:t>
                </a:r>
              </a:p>
            </p:txBody>
          </p:sp>
          <p:sp>
            <p:nvSpPr>
              <p:cNvPr id="14" name="Rectangle 13"/>
              <p:cNvSpPr/>
              <p:nvPr/>
            </p:nvSpPr>
            <p:spPr>
              <a:xfrm>
                <a:off x="5851553" y="2131277"/>
                <a:ext cx="2316098" cy="429768"/>
              </a:xfrm>
              <a:prstGeom prst="rect">
                <a:avLst/>
              </a:prstGeom>
              <a:solidFill>
                <a:srgbClr val="00B050"/>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bg2"/>
                    </a:solidFill>
                    <a:latin typeface="+mn-lt"/>
                  </a:rPr>
                  <a:t>E2</a:t>
                </a:r>
              </a:p>
            </p:txBody>
          </p:sp>
        </p:grpSp>
      </p:grpSp>
      <p:sp>
        <p:nvSpPr>
          <p:cNvPr id="15" name="TextBox 14"/>
          <p:cNvSpPr txBox="1"/>
          <p:nvPr/>
        </p:nvSpPr>
        <p:spPr>
          <a:xfrm>
            <a:off x="2331010" y="705175"/>
            <a:ext cx="4768870" cy="369332"/>
          </a:xfrm>
          <a:prstGeom prst="rect">
            <a:avLst/>
          </a:prstGeom>
          <a:noFill/>
        </p:spPr>
        <p:txBody>
          <a:bodyPr wrap="none" rtlCol="0">
            <a:spAutoFit/>
          </a:bodyPr>
          <a:lstStyle/>
          <a:p>
            <a:pPr>
              <a:lnSpc>
                <a:spcPct val="90000"/>
              </a:lnSpc>
              <a:spcBef>
                <a:spcPts val="600"/>
              </a:spcBef>
              <a:spcAft>
                <a:spcPts val="0"/>
              </a:spcAft>
              <a:buClr>
                <a:schemeClr val="bg1"/>
              </a:buClr>
            </a:pPr>
            <a:r>
              <a:rPr lang="en-US" sz="2000" dirty="0" smtClean="0">
                <a:latin typeface="+mn-lt"/>
              </a:rPr>
              <a:t>The block does not look like this in </a:t>
            </a:r>
            <a:r>
              <a:rPr lang="en-US" sz="2000" u="sng" dirty="0" smtClean="0">
                <a:latin typeface="+mn-lt"/>
              </a:rPr>
              <a:t>memory</a:t>
            </a:r>
            <a:r>
              <a:rPr lang="en-US" sz="2000" dirty="0" smtClean="0">
                <a:latin typeface="+mn-lt"/>
              </a:rPr>
              <a:t>.</a:t>
            </a:r>
          </a:p>
        </p:txBody>
      </p:sp>
      <p:sp>
        <p:nvSpPr>
          <p:cNvPr id="17" name="TextBox 16"/>
          <p:cNvSpPr txBox="1"/>
          <p:nvPr/>
        </p:nvSpPr>
        <p:spPr>
          <a:xfrm>
            <a:off x="3288976" y="2173390"/>
            <a:ext cx="2732479" cy="369332"/>
          </a:xfrm>
          <a:prstGeom prst="rect">
            <a:avLst/>
          </a:prstGeom>
          <a:noFill/>
        </p:spPr>
        <p:txBody>
          <a:bodyPr wrap="none" rtlCol="0">
            <a:spAutoFit/>
          </a:bodyPr>
          <a:lstStyle/>
          <a:p>
            <a:pPr>
              <a:lnSpc>
                <a:spcPct val="90000"/>
              </a:lnSpc>
              <a:spcBef>
                <a:spcPts val="600"/>
              </a:spcBef>
              <a:spcAft>
                <a:spcPts val="0"/>
              </a:spcAft>
              <a:buClr>
                <a:schemeClr val="bg1"/>
              </a:buClr>
            </a:pPr>
            <a:r>
              <a:rPr lang="en-US" sz="2000" dirty="0" smtClean="0">
                <a:latin typeface="+mn-lt"/>
              </a:rPr>
              <a:t>Variable Length Records</a:t>
            </a:r>
          </a:p>
        </p:txBody>
      </p:sp>
      <p:grpSp>
        <p:nvGrpSpPr>
          <p:cNvPr id="28" name="Group 27"/>
          <p:cNvGrpSpPr/>
          <p:nvPr/>
        </p:nvGrpSpPr>
        <p:grpSpPr>
          <a:xfrm>
            <a:off x="963163" y="2541099"/>
            <a:ext cx="7384104" cy="431534"/>
            <a:chOff x="963163" y="2541099"/>
            <a:chExt cx="7384104" cy="431534"/>
          </a:xfrm>
        </p:grpSpPr>
        <p:sp>
          <p:nvSpPr>
            <p:cNvPr id="19" name="Rectangle 18"/>
            <p:cNvSpPr/>
            <p:nvPr/>
          </p:nvSpPr>
          <p:spPr>
            <a:xfrm>
              <a:off x="963163" y="2542722"/>
              <a:ext cx="7384104" cy="429768"/>
            </a:xfrm>
            <a:prstGeom prst="rect">
              <a:avLst/>
            </a:prstGeom>
            <a:no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20" name="Rectangle 19"/>
            <p:cNvSpPr/>
            <p:nvPr/>
          </p:nvSpPr>
          <p:spPr>
            <a:xfrm>
              <a:off x="963163" y="2542722"/>
              <a:ext cx="393192" cy="429768"/>
            </a:xfrm>
            <a:prstGeom prst="rect">
              <a:avLst/>
            </a:prstGeom>
            <a:solidFill>
              <a:srgbClr val="7030A0"/>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H</a:t>
              </a:r>
            </a:p>
          </p:txBody>
        </p:sp>
        <p:sp>
          <p:nvSpPr>
            <p:cNvPr id="21" name="Rectangle 20"/>
            <p:cNvSpPr/>
            <p:nvPr/>
          </p:nvSpPr>
          <p:spPr>
            <a:xfrm>
              <a:off x="1356355" y="2542722"/>
              <a:ext cx="680520"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R1</a:t>
              </a:r>
            </a:p>
          </p:txBody>
        </p:sp>
        <p:sp>
          <p:nvSpPr>
            <p:cNvPr id="22" name="Rectangle 21"/>
            <p:cNvSpPr/>
            <p:nvPr/>
          </p:nvSpPr>
          <p:spPr>
            <a:xfrm>
              <a:off x="2055622" y="2541496"/>
              <a:ext cx="1165152"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R4</a:t>
              </a:r>
            </a:p>
          </p:txBody>
        </p:sp>
        <p:sp>
          <p:nvSpPr>
            <p:cNvPr id="23" name="Rectangle 22"/>
            <p:cNvSpPr/>
            <p:nvPr/>
          </p:nvSpPr>
          <p:spPr>
            <a:xfrm>
              <a:off x="3220774" y="2541496"/>
              <a:ext cx="644544"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R2</a:t>
              </a:r>
            </a:p>
          </p:txBody>
        </p:sp>
        <p:sp>
          <p:nvSpPr>
            <p:cNvPr id="24" name="Rectangle 23"/>
            <p:cNvSpPr/>
            <p:nvPr/>
          </p:nvSpPr>
          <p:spPr>
            <a:xfrm>
              <a:off x="3884073" y="2542865"/>
              <a:ext cx="1165152"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R3</a:t>
              </a:r>
            </a:p>
          </p:txBody>
        </p:sp>
        <p:sp>
          <p:nvSpPr>
            <p:cNvPr id="25" name="Rectangle 24"/>
            <p:cNvSpPr/>
            <p:nvPr/>
          </p:nvSpPr>
          <p:spPr>
            <a:xfrm>
              <a:off x="5061941" y="2541099"/>
              <a:ext cx="3275612" cy="429768"/>
            </a:xfrm>
            <a:prstGeom prst="rect">
              <a:avLst/>
            </a:prstGeom>
            <a:solidFill>
              <a:srgbClr val="00B050"/>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bg2"/>
                  </a:solidFill>
                  <a:latin typeface="+mn-lt"/>
                </a:rPr>
                <a:t>E1</a:t>
              </a:r>
            </a:p>
          </p:txBody>
        </p:sp>
      </p:grpSp>
      <p:sp>
        <p:nvSpPr>
          <p:cNvPr id="27" name="TextBox 26"/>
          <p:cNvSpPr txBox="1"/>
          <p:nvPr/>
        </p:nvSpPr>
        <p:spPr>
          <a:xfrm>
            <a:off x="3237224" y="1871796"/>
            <a:ext cx="4115229" cy="369332"/>
          </a:xfrm>
          <a:prstGeom prst="rect">
            <a:avLst/>
          </a:prstGeom>
          <a:noFill/>
        </p:spPr>
        <p:txBody>
          <a:bodyPr wrap="none" rtlCol="0">
            <a:spAutoFit/>
          </a:bodyPr>
          <a:lstStyle/>
          <a:p>
            <a:pPr>
              <a:lnSpc>
                <a:spcPct val="90000"/>
              </a:lnSpc>
              <a:spcBef>
                <a:spcPts val="600"/>
              </a:spcBef>
              <a:spcAft>
                <a:spcPts val="0"/>
              </a:spcAft>
              <a:buClr>
                <a:schemeClr val="bg1"/>
              </a:buClr>
            </a:pPr>
            <a:r>
              <a:rPr lang="en-US" sz="2000" dirty="0" smtClean="0">
                <a:latin typeface="+mn-lt"/>
              </a:rPr>
              <a:t>It always looks like this in </a:t>
            </a:r>
            <a:r>
              <a:rPr lang="en-US" sz="2000" u="sng" dirty="0" smtClean="0">
                <a:latin typeface="+mn-lt"/>
              </a:rPr>
              <a:t>memory</a:t>
            </a:r>
            <a:r>
              <a:rPr lang="en-US" sz="2000" dirty="0" smtClean="0">
                <a:latin typeface="+mn-lt"/>
              </a:rPr>
              <a:t> </a:t>
            </a:r>
            <a:r>
              <a:rPr lang="mr-IN" sz="2000" dirty="0" smtClean="0">
                <a:latin typeface="+mn-lt"/>
              </a:rPr>
              <a:t>…</a:t>
            </a:r>
            <a:endParaRPr lang="en-US" sz="2000" dirty="0" smtClean="0">
              <a:latin typeface="+mn-lt"/>
            </a:endParaRPr>
          </a:p>
        </p:txBody>
      </p:sp>
    </p:spTree>
    <p:extLst>
      <p:ext uri="{BB962C8B-B14F-4D97-AF65-F5344CB8AC3E}">
        <p14:creationId xmlns:p14="http://schemas.microsoft.com/office/powerpoint/2010/main" val="991233026"/>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935" y="13510"/>
            <a:ext cx="8279946" cy="387798"/>
          </a:xfrm>
        </p:spPr>
        <p:txBody>
          <a:bodyPr/>
          <a:lstStyle/>
          <a:p>
            <a:pPr algn="l"/>
            <a:r>
              <a:rPr lang="en-US" dirty="0" smtClean="0">
                <a:solidFill>
                  <a:schemeClr val="bg1"/>
                </a:solidFill>
              </a:rPr>
              <a:t>One (Simple) Solution is </a:t>
            </a:r>
            <a:r>
              <a:rPr lang="mr-IN" dirty="0" smtClean="0">
                <a:solidFill>
                  <a:schemeClr val="bg1"/>
                </a:solidFill>
              </a:rPr>
              <a:t>…</a:t>
            </a:r>
            <a:endParaRPr lang="en-US" dirty="0">
              <a:solidFill>
                <a:schemeClr val="bg1"/>
              </a:solidFill>
            </a:endParaRPr>
          </a:p>
        </p:txBody>
      </p:sp>
      <p:sp>
        <p:nvSpPr>
          <p:cNvPr id="3" name="Content Placeholder 2"/>
          <p:cNvSpPr>
            <a:spLocks noGrp="1"/>
          </p:cNvSpPr>
          <p:nvPr>
            <p:ph sz="half" idx="1"/>
          </p:nvPr>
        </p:nvSpPr>
        <p:spPr>
          <a:xfrm>
            <a:off x="457200" y="3270838"/>
            <a:ext cx="8267140" cy="1244406"/>
          </a:xfrm>
        </p:spPr>
        <p:txBody>
          <a:bodyPr>
            <a:normAutofit lnSpcReduction="10000"/>
          </a:bodyPr>
          <a:lstStyle/>
          <a:p>
            <a:r>
              <a:rPr lang="en-US" dirty="0" smtClean="0"/>
              <a:t>INSERT always goes into the start of E1.</a:t>
            </a:r>
          </a:p>
          <a:p>
            <a:r>
              <a:rPr lang="en-US" dirty="0" smtClean="0"/>
              <a:t>DELETE or UPDATE R4:</a:t>
            </a:r>
          </a:p>
          <a:p>
            <a:pPr lvl="1"/>
            <a:r>
              <a:rPr lang="en-US" dirty="0" smtClean="0"/>
              <a:t>Move (R2,R3) to end of R1</a:t>
            </a:r>
          </a:p>
          <a:p>
            <a:pPr lvl="1"/>
            <a:r>
              <a:rPr lang="en-US" dirty="0" smtClean="0"/>
              <a:t>If R</a:t>
            </a:r>
            <a:r>
              <a:rPr lang="en-US" dirty="0"/>
              <a:t>4</a:t>
            </a:r>
            <a:r>
              <a:rPr lang="en-US" dirty="0" smtClean="0"/>
              <a:t> updated, move to end of new position of R3.</a:t>
            </a:r>
            <a:endParaRPr lang="en-US" dirty="0"/>
          </a:p>
        </p:txBody>
      </p:sp>
      <p:grpSp>
        <p:nvGrpSpPr>
          <p:cNvPr id="4" name="Group 3"/>
          <p:cNvGrpSpPr/>
          <p:nvPr/>
        </p:nvGrpSpPr>
        <p:grpSpPr>
          <a:xfrm>
            <a:off x="918494" y="980013"/>
            <a:ext cx="7384104" cy="800723"/>
            <a:chOff x="862375" y="1766763"/>
            <a:chExt cx="7384104" cy="800723"/>
          </a:xfrm>
        </p:grpSpPr>
        <p:sp>
          <p:nvSpPr>
            <p:cNvPr id="5" name="TextBox 4"/>
            <p:cNvSpPr txBox="1"/>
            <p:nvPr/>
          </p:nvSpPr>
          <p:spPr>
            <a:xfrm>
              <a:off x="3188188" y="1766763"/>
              <a:ext cx="2732479" cy="369332"/>
            </a:xfrm>
            <a:prstGeom prst="rect">
              <a:avLst/>
            </a:prstGeom>
            <a:noFill/>
          </p:spPr>
          <p:txBody>
            <a:bodyPr wrap="none" rtlCol="0">
              <a:spAutoFit/>
            </a:bodyPr>
            <a:lstStyle/>
            <a:p>
              <a:pPr>
                <a:lnSpc>
                  <a:spcPct val="90000"/>
                </a:lnSpc>
                <a:spcBef>
                  <a:spcPts val="600"/>
                </a:spcBef>
                <a:spcAft>
                  <a:spcPts val="0"/>
                </a:spcAft>
                <a:buClr>
                  <a:schemeClr val="bg1"/>
                </a:buClr>
              </a:pPr>
              <a:r>
                <a:rPr lang="en-US" sz="2000" dirty="0" smtClean="0">
                  <a:latin typeface="+mn-lt"/>
                </a:rPr>
                <a:t>Variable Length Records</a:t>
              </a:r>
            </a:p>
          </p:txBody>
        </p:sp>
        <p:grpSp>
          <p:nvGrpSpPr>
            <p:cNvPr id="6" name="Group 5"/>
            <p:cNvGrpSpPr/>
            <p:nvPr/>
          </p:nvGrpSpPr>
          <p:grpSpPr>
            <a:xfrm>
              <a:off x="862375" y="2130403"/>
              <a:ext cx="7384104" cy="437083"/>
              <a:chOff x="783547" y="2130403"/>
              <a:chExt cx="7384104" cy="437083"/>
            </a:xfrm>
          </p:grpSpPr>
          <p:sp>
            <p:nvSpPr>
              <p:cNvPr id="7" name="Rectangle 6"/>
              <p:cNvSpPr/>
              <p:nvPr/>
            </p:nvSpPr>
            <p:spPr>
              <a:xfrm>
                <a:off x="783547" y="2136095"/>
                <a:ext cx="7384104" cy="429768"/>
              </a:xfrm>
              <a:prstGeom prst="rect">
                <a:avLst/>
              </a:prstGeom>
              <a:no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8" name="Rectangle 7"/>
              <p:cNvSpPr/>
              <p:nvPr/>
            </p:nvSpPr>
            <p:spPr>
              <a:xfrm>
                <a:off x="783547" y="2136095"/>
                <a:ext cx="393192" cy="429768"/>
              </a:xfrm>
              <a:prstGeom prst="rect">
                <a:avLst/>
              </a:prstGeom>
              <a:solidFill>
                <a:srgbClr val="7030A0"/>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H</a:t>
                </a:r>
              </a:p>
            </p:txBody>
          </p:sp>
          <p:sp>
            <p:nvSpPr>
              <p:cNvPr id="9" name="Rectangle 8"/>
              <p:cNvSpPr/>
              <p:nvPr/>
            </p:nvSpPr>
            <p:spPr>
              <a:xfrm>
                <a:off x="1176739" y="2136095"/>
                <a:ext cx="680520"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R1</a:t>
                </a:r>
              </a:p>
            </p:txBody>
          </p:sp>
          <p:sp>
            <p:nvSpPr>
              <p:cNvPr id="10" name="Rectangle 9"/>
              <p:cNvSpPr/>
              <p:nvPr/>
            </p:nvSpPr>
            <p:spPr>
              <a:xfrm>
                <a:off x="2843129" y="2136095"/>
                <a:ext cx="1165152"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R4</a:t>
                </a:r>
              </a:p>
            </p:txBody>
          </p:sp>
          <p:sp>
            <p:nvSpPr>
              <p:cNvPr id="11" name="Rectangle 10"/>
              <p:cNvSpPr/>
              <p:nvPr/>
            </p:nvSpPr>
            <p:spPr>
              <a:xfrm>
                <a:off x="4031817" y="2134472"/>
                <a:ext cx="644544"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R2</a:t>
                </a:r>
              </a:p>
            </p:txBody>
          </p:sp>
          <p:sp>
            <p:nvSpPr>
              <p:cNvPr id="12" name="Rectangle 11"/>
              <p:cNvSpPr/>
              <p:nvPr/>
            </p:nvSpPr>
            <p:spPr>
              <a:xfrm>
                <a:off x="4689387" y="2130403"/>
                <a:ext cx="1165152"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R3</a:t>
                </a:r>
              </a:p>
            </p:txBody>
          </p:sp>
          <p:sp>
            <p:nvSpPr>
              <p:cNvPr id="13" name="Rectangle 12"/>
              <p:cNvSpPr/>
              <p:nvPr/>
            </p:nvSpPr>
            <p:spPr>
              <a:xfrm>
                <a:off x="1875311" y="2137718"/>
                <a:ext cx="967818" cy="429768"/>
              </a:xfrm>
              <a:prstGeom prst="rect">
                <a:avLst/>
              </a:prstGeom>
              <a:no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smtClean="0">
                    <a:solidFill>
                      <a:schemeClr val="bg2"/>
                    </a:solidFill>
                    <a:latin typeface="+mn-lt"/>
                  </a:rPr>
                  <a:t>E1</a:t>
                </a:r>
                <a:endParaRPr lang="en-US" sz="2000" dirty="0" smtClean="0">
                  <a:solidFill>
                    <a:schemeClr val="bg2"/>
                  </a:solidFill>
                  <a:latin typeface="+mn-lt"/>
                </a:endParaRPr>
              </a:p>
            </p:txBody>
          </p:sp>
          <p:sp>
            <p:nvSpPr>
              <p:cNvPr id="14" name="Rectangle 13"/>
              <p:cNvSpPr/>
              <p:nvPr/>
            </p:nvSpPr>
            <p:spPr>
              <a:xfrm>
                <a:off x="5851553" y="2131277"/>
                <a:ext cx="2316098" cy="429768"/>
              </a:xfrm>
              <a:prstGeom prst="rect">
                <a:avLst/>
              </a:prstGeom>
              <a:no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bg2"/>
                    </a:solidFill>
                    <a:latin typeface="+mn-lt"/>
                  </a:rPr>
                  <a:t>E2</a:t>
                </a:r>
              </a:p>
            </p:txBody>
          </p:sp>
        </p:grpSp>
      </p:grpSp>
      <p:sp>
        <p:nvSpPr>
          <p:cNvPr id="15" name="TextBox 14"/>
          <p:cNvSpPr txBox="1"/>
          <p:nvPr/>
        </p:nvSpPr>
        <p:spPr>
          <a:xfrm>
            <a:off x="2331010" y="705175"/>
            <a:ext cx="4768870" cy="369332"/>
          </a:xfrm>
          <a:prstGeom prst="rect">
            <a:avLst/>
          </a:prstGeom>
          <a:noFill/>
        </p:spPr>
        <p:txBody>
          <a:bodyPr wrap="none" rtlCol="0">
            <a:spAutoFit/>
          </a:bodyPr>
          <a:lstStyle/>
          <a:p>
            <a:pPr>
              <a:lnSpc>
                <a:spcPct val="90000"/>
              </a:lnSpc>
              <a:spcBef>
                <a:spcPts val="600"/>
              </a:spcBef>
              <a:spcAft>
                <a:spcPts val="0"/>
              </a:spcAft>
              <a:buClr>
                <a:schemeClr val="bg1"/>
              </a:buClr>
            </a:pPr>
            <a:r>
              <a:rPr lang="en-US" sz="2000" dirty="0" smtClean="0">
                <a:latin typeface="+mn-lt"/>
              </a:rPr>
              <a:t>The block does not look like this in </a:t>
            </a:r>
            <a:r>
              <a:rPr lang="en-US" sz="2000" u="sng" dirty="0" smtClean="0">
                <a:latin typeface="+mn-lt"/>
              </a:rPr>
              <a:t>memory</a:t>
            </a:r>
            <a:r>
              <a:rPr lang="en-US" sz="2000" dirty="0" smtClean="0">
                <a:latin typeface="+mn-lt"/>
              </a:rPr>
              <a:t>.</a:t>
            </a:r>
          </a:p>
        </p:txBody>
      </p:sp>
      <p:sp>
        <p:nvSpPr>
          <p:cNvPr id="17" name="TextBox 16"/>
          <p:cNvSpPr txBox="1"/>
          <p:nvPr/>
        </p:nvSpPr>
        <p:spPr>
          <a:xfrm>
            <a:off x="3259954" y="2656404"/>
            <a:ext cx="2732479" cy="369332"/>
          </a:xfrm>
          <a:prstGeom prst="rect">
            <a:avLst/>
          </a:prstGeom>
          <a:noFill/>
        </p:spPr>
        <p:txBody>
          <a:bodyPr wrap="none" rtlCol="0">
            <a:spAutoFit/>
          </a:bodyPr>
          <a:lstStyle/>
          <a:p>
            <a:pPr>
              <a:lnSpc>
                <a:spcPct val="90000"/>
              </a:lnSpc>
              <a:spcBef>
                <a:spcPts val="600"/>
              </a:spcBef>
              <a:spcAft>
                <a:spcPts val="0"/>
              </a:spcAft>
              <a:buClr>
                <a:schemeClr val="bg1"/>
              </a:buClr>
            </a:pPr>
            <a:r>
              <a:rPr lang="en-US" sz="2000" dirty="0" smtClean="0">
                <a:latin typeface="+mn-lt"/>
              </a:rPr>
              <a:t>Variable Length Records</a:t>
            </a:r>
          </a:p>
        </p:txBody>
      </p:sp>
      <p:sp>
        <p:nvSpPr>
          <p:cNvPr id="27" name="TextBox 26"/>
          <p:cNvSpPr txBox="1"/>
          <p:nvPr/>
        </p:nvSpPr>
        <p:spPr>
          <a:xfrm>
            <a:off x="3208202" y="2354810"/>
            <a:ext cx="4115229" cy="369332"/>
          </a:xfrm>
          <a:prstGeom prst="rect">
            <a:avLst/>
          </a:prstGeom>
          <a:noFill/>
        </p:spPr>
        <p:txBody>
          <a:bodyPr wrap="none" rtlCol="0">
            <a:spAutoFit/>
          </a:bodyPr>
          <a:lstStyle/>
          <a:p>
            <a:pPr>
              <a:lnSpc>
                <a:spcPct val="90000"/>
              </a:lnSpc>
              <a:spcBef>
                <a:spcPts val="600"/>
              </a:spcBef>
              <a:spcAft>
                <a:spcPts val="0"/>
              </a:spcAft>
              <a:buClr>
                <a:schemeClr val="bg1"/>
              </a:buClr>
            </a:pPr>
            <a:r>
              <a:rPr lang="en-US" sz="2000" dirty="0" smtClean="0">
                <a:latin typeface="+mn-lt"/>
              </a:rPr>
              <a:t>It always looks like this in </a:t>
            </a:r>
            <a:r>
              <a:rPr lang="en-US" sz="2000" u="sng" dirty="0" smtClean="0">
                <a:latin typeface="+mn-lt"/>
              </a:rPr>
              <a:t>memory</a:t>
            </a:r>
            <a:r>
              <a:rPr lang="en-US" sz="2000" dirty="0" smtClean="0">
                <a:latin typeface="+mn-lt"/>
              </a:rPr>
              <a:t> </a:t>
            </a:r>
            <a:r>
              <a:rPr lang="mr-IN" sz="2000" dirty="0" smtClean="0">
                <a:latin typeface="+mn-lt"/>
              </a:rPr>
              <a:t>…</a:t>
            </a:r>
            <a:endParaRPr lang="en-US" sz="2000" dirty="0" smtClean="0">
              <a:latin typeface="+mn-lt"/>
            </a:endParaRPr>
          </a:p>
        </p:txBody>
      </p:sp>
      <p:sp>
        <p:nvSpPr>
          <p:cNvPr id="18" name="Rounded Rectangle 17"/>
          <p:cNvSpPr/>
          <p:nvPr/>
        </p:nvSpPr>
        <p:spPr>
          <a:xfrm>
            <a:off x="425904" y="705175"/>
            <a:ext cx="8267140" cy="3836551"/>
          </a:xfrm>
          <a:prstGeom prst="roundRect">
            <a:avLst/>
          </a:prstGeom>
          <a:solidFill>
            <a:schemeClr val="tx2">
              <a:lumMod val="65000"/>
            </a:schemeClr>
          </a:solid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bg1"/>
              </a:solidFill>
              <a:latin typeface="+mn-lt"/>
            </a:endParaRPr>
          </a:p>
        </p:txBody>
      </p:sp>
      <p:grpSp>
        <p:nvGrpSpPr>
          <p:cNvPr id="58" name="Group 57"/>
          <p:cNvGrpSpPr/>
          <p:nvPr/>
        </p:nvGrpSpPr>
        <p:grpSpPr>
          <a:xfrm>
            <a:off x="867422" y="997618"/>
            <a:ext cx="7384104" cy="813267"/>
            <a:chOff x="918494" y="1110951"/>
            <a:chExt cx="7384104" cy="813267"/>
          </a:xfrm>
        </p:grpSpPr>
        <p:grpSp>
          <p:nvGrpSpPr>
            <p:cNvPr id="36" name="Group 35"/>
            <p:cNvGrpSpPr/>
            <p:nvPr/>
          </p:nvGrpSpPr>
          <p:grpSpPr>
            <a:xfrm>
              <a:off x="918494" y="1492684"/>
              <a:ext cx="7384104" cy="431534"/>
              <a:chOff x="963163" y="2541099"/>
              <a:chExt cx="7384104" cy="431534"/>
            </a:xfrm>
          </p:grpSpPr>
          <p:sp>
            <p:nvSpPr>
              <p:cNvPr id="37" name="Rectangle 36"/>
              <p:cNvSpPr/>
              <p:nvPr/>
            </p:nvSpPr>
            <p:spPr>
              <a:xfrm>
                <a:off x="963163" y="2542722"/>
                <a:ext cx="7384104" cy="429768"/>
              </a:xfrm>
              <a:prstGeom prst="rect">
                <a:avLst/>
              </a:prstGeom>
              <a:no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38" name="Rectangle 37"/>
              <p:cNvSpPr/>
              <p:nvPr/>
            </p:nvSpPr>
            <p:spPr>
              <a:xfrm>
                <a:off x="963163" y="2542722"/>
                <a:ext cx="393192" cy="429768"/>
              </a:xfrm>
              <a:prstGeom prst="rect">
                <a:avLst/>
              </a:prstGeom>
              <a:solidFill>
                <a:srgbClr val="7030A0"/>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H</a:t>
                </a:r>
              </a:p>
            </p:txBody>
          </p:sp>
          <p:sp>
            <p:nvSpPr>
              <p:cNvPr id="39" name="Rectangle 38"/>
              <p:cNvSpPr/>
              <p:nvPr/>
            </p:nvSpPr>
            <p:spPr>
              <a:xfrm>
                <a:off x="1356355" y="2542722"/>
                <a:ext cx="680520"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R1</a:t>
                </a:r>
              </a:p>
            </p:txBody>
          </p:sp>
          <p:sp>
            <p:nvSpPr>
              <p:cNvPr id="40" name="Rectangle 39"/>
              <p:cNvSpPr/>
              <p:nvPr/>
            </p:nvSpPr>
            <p:spPr>
              <a:xfrm>
                <a:off x="2055622" y="2541496"/>
                <a:ext cx="1165152"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R4</a:t>
                </a:r>
              </a:p>
            </p:txBody>
          </p:sp>
          <p:sp>
            <p:nvSpPr>
              <p:cNvPr id="41" name="Rectangle 40"/>
              <p:cNvSpPr/>
              <p:nvPr/>
            </p:nvSpPr>
            <p:spPr>
              <a:xfrm>
                <a:off x="3220774" y="2541496"/>
                <a:ext cx="644544"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R2</a:t>
                </a:r>
              </a:p>
            </p:txBody>
          </p:sp>
          <p:sp>
            <p:nvSpPr>
              <p:cNvPr id="42" name="Rectangle 41"/>
              <p:cNvSpPr/>
              <p:nvPr/>
            </p:nvSpPr>
            <p:spPr>
              <a:xfrm>
                <a:off x="3884073" y="2542865"/>
                <a:ext cx="1165152"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R3</a:t>
                </a:r>
              </a:p>
            </p:txBody>
          </p:sp>
          <p:sp>
            <p:nvSpPr>
              <p:cNvPr id="43" name="Rectangle 42"/>
              <p:cNvSpPr/>
              <p:nvPr/>
            </p:nvSpPr>
            <p:spPr>
              <a:xfrm>
                <a:off x="5061941" y="2541099"/>
                <a:ext cx="3275612" cy="429768"/>
              </a:xfrm>
              <a:prstGeom prst="rect">
                <a:avLst/>
              </a:prstGeom>
              <a:no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smtClean="0">
                    <a:solidFill>
                      <a:schemeClr val="bg2"/>
                    </a:solidFill>
                    <a:latin typeface="+mn-lt"/>
                  </a:rPr>
                  <a:t>E1</a:t>
                </a:r>
                <a:endParaRPr lang="en-US" sz="2000" dirty="0" smtClean="0">
                  <a:solidFill>
                    <a:schemeClr val="bg2"/>
                  </a:solidFill>
                  <a:latin typeface="+mn-lt"/>
                </a:endParaRPr>
              </a:p>
            </p:txBody>
          </p:sp>
        </p:grpSp>
        <p:sp>
          <p:nvSpPr>
            <p:cNvPr id="54" name="TextBox 53"/>
            <p:cNvSpPr txBox="1"/>
            <p:nvPr/>
          </p:nvSpPr>
          <p:spPr>
            <a:xfrm>
              <a:off x="2691271" y="1110951"/>
              <a:ext cx="3623300" cy="369332"/>
            </a:xfrm>
            <a:prstGeom prst="rect">
              <a:avLst/>
            </a:prstGeom>
            <a:noFill/>
          </p:spPr>
          <p:txBody>
            <a:bodyPr wrap="none" rtlCol="0">
              <a:spAutoFit/>
            </a:bodyPr>
            <a:lstStyle/>
            <a:p>
              <a:pPr>
                <a:lnSpc>
                  <a:spcPct val="90000"/>
                </a:lnSpc>
                <a:spcBef>
                  <a:spcPts val="600"/>
                </a:spcBef>
                <a:spcAft>
                  <a:spcPts val="0"/>
                </a:spcAft>
                <a:buClr>
                  <a:schemeClr val="bg1"/>
                </a:buClr>
              </a:pPr>
              <a:r>
                <a:rPr lang="en-US" sz="2000" smtClean="0">
                  <a:solidFill>
                    <a:schemeClr val="bg1"/>
                  </a:solidFill>
                  <a:latin typeface="+mn-lt"/>
                </a:rPr>
                <a:t>Before UPDATE (and resize) of R4</a:t>
              </a:r>
              <a:endParaRPr lang="en-US" sz="2000" dirty="0" smtClean="0">
                <a:solidFill>
                  <a:schemeClr val="bg1"/>
                </a:solidFill>
                <a:latin typeface="+mn-lt"/>
              </a:endParaRPr>
            </a:p>
          </p:txBody>
        </p:sp>
      </p:grpSp>
      <p:grpSp>
        <p:nvGrpSpPr>
          <p:cNvPr id="60" name="Group 59"/>
          <p:cNvGrpSpPr/>
          <p:nvPr/>
        </p:nvGrpSpPr>
        <p:grpSpPr>
          <a:xfrm>
            <a:off x="867422" y="2481348"/>
            <a:ext cx="7384104" cy="1300208"/>
            <a:chOff x="838400" y="2481348"/>
            <a:chExt cx="7384104" cy="1300208"/>
          </a:xfrm>
        </p:grpSpPr>
        <p:grpSp>
          <p:nvGrpSpPr>
            <p:cNvPr id="57" name="Group 56"/>
            <p:cNvGrpSpPr/>
            <p:nvPr/>
          </p:nvGrpSpPr>
          <p:grpSpPr>
            <a:xfrm>
              <a:off x="838400" y="2481348"/>
              <a:ext cx="7384104" cy="824084"/>
              <a:chOff x="1099593" y="2849073"/>
              <a:chExt cx="7384104" cy="824084"/>
            </a:xfrm>
          </p:grpSpPr>
          <p:grpSp>
            <p:nvGrpSpPr>
              <p:cNvPr id="53" name="Group 52"/>
              <p:cNvGrpSpPr/>
              <p:nvPr/>
            </p:nvGrpSpPr>
            <p:grpSpPr>
              <a:xfrm>
                <a:off x="1099593" y="3232381"/>
                <a:ext cx="7384104" cy="440776"/>
                <a:chOff x="1099593" y="3232381"/>
                <a:chExt cx="7384104" cy="440776"/>
              </a:xfrm>
            </p:grpSpPr>
            <p:sp>
              <p:nvSpPr>
                <p:cNvPr id="29" name="Rectangle 28"/>
                <p:cNvSpPr/>
                <p:nvPr/>
              </p:nvSpPr>
              <p:spPr>
                <a:xfrm>
                  <a:off x="1099593" y="3234004"/>
                  <a:ext cx="7384104" cy="429768"/>
                </a:xfrm>
                <a:prstGeom prst="rect">
                  <a:avLst/>
                </a:prstGeom>
                <a:no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30" name="Rectangle 29"/>
                <p:cNvSpPr/>
                <p:nvPr/>
              </p:nvSpPr>
              <p:spPr>
                <a:xfrm>
                  <a:off x="1099593" y="3234004"/>
                  <a:ext cx="393192" cy="429768"/>
                </a:xfrm>
                <a:prstGeom prst="rect">
                  <a:avLst/>
                </a:prstGeom>
                <a:solidFill>
                  <a:srgbClr val="7030A0"/>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H</a:t>
                  </a:r>
                </a:p>
              </p:txBody>
            </p:sp>
            <p:sp>
              <p:nvSpPr>
                <p:cNvPr id="31" name="Rectangle 30"/>
                <p:cNvSpPr/>
                <p:nvPr/>
              </p:nvSpPr>
              <p:spPr>
                <a:xfrm>
                  <a:off x="1492785" y="3234004"/>
                  <a:ext cx="680520"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R1</a:t>
                  </a:r>
                </a:p>
              </p:txBody>
            </p:sp>
            <p:sp>
              <p:nvSpPr>
                <p:cNvPr id="32" name="Rectangle 31"/>
                <p:cNvSpPr/>
                <p:nvPr/>
              </p:nvSpPr>
              <p:spPr>
                <a:xfrm>
                  <a:off x="4026434" y="3232381"/>
                  <a:ext cx="2033377"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R4</a:t>
                  </a:r>
                </a:p>
              </p:txBody>
            </p:sp>
            <p:sp>
              <p:nvSpPr>
                <p:cNvPr id="33" name="Rectangle 32"/>
                <p:cNvSpPr/>
                <p:nvPr/>
              </p:nvSpPr>
              <p:spPr>
                <a:xfrm>
                  <a:off x="2191502" y="3232635"/>
                  <a:ext cx="644544"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R2</a:t>
                  </a:r>
                </a:p>
              </p:txBody>
            </p:sp>
            <p:sp>
              <p:nvSpPr>
                <p:cNvPr id="34" name="Rectangle 33"/>
                <p:cNvSpPr/>
                <p:nvPr/>
              </p:nvSpPr>
              <p:spPr>
                <a:xfrm>
                  <a:off x="2841546" y="3234004"/>
                  <a:ext cx="1165152" cy="429768"/>
                </a:xfrm>
                <a:prstGeom prst="rect">
                  <a:avLst/>
                </a:prstGeom>
                <a:solidFill>
                  <a:schemeClr val="accent1"/>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R3</a:t>
                  </a:r>
                </a:p>
              </p:txBody>
            </p:sp>
            <p:sp>
              <p:nvSpPr>
                <p:cNvPr id="35" name="Rectangle 34"/>
                <p:cNvSpPr/>
                <p:nvPr/>
              </p:nvSpPr>
              <p:spPr>
                <a:xfrm>
                  <a:off x="6070321" y="3243389"/>
                  <a:ext cx="2394436" cy="429768"/>
                </a:xfrm>
                <a:prstGeom prst="rect">
                  <a:avLst/>
                </a:prstGeom>
                <a:no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smtClean="0">
                      <a:solidFill>
                        <a:schemeClr val="bg2"/>
                      </a:solidFill>
                      <a:latin typeface="+mn-lt"/>
                    </a:rPr>
                    <a:t>E1</a:t>
                  </a:r>
                  <a:endParaRPr lang="en-US" sz="2000" dirty="0" smtClean="0">
                    <a:solidFill>
                      <a:schemeClr val="bg2"/>
                    </a:solidFill>
                    <a:latin typeface="+mn-lt"/>
                  </a:endParaRPr>
                </a:p>
              </p:txBody>
            </p:sp>
          </p:grpSp>
          <p:sp>
            <p:nvSpPr>
              <p:cNvPr id="56" name="TextBox 55"/>
              <p:cNvSpPr txBox="1"/>
              <p:nvPr/>
            </p:nvSpPr>
            <p:spPr>
              <a:xfrm>
                <a:off x="2950917" y="2849073"/>
                <a:ext cx="3464538" cy="369332"/>
              </a:xfrm>
              <a:prstGeom prst="rect">
                <a:avLst/>
              </a:prstGeom>
              <a:noFill/>
            </p:spPr>
            <p:txBody>
              <a:bodyPr wrap="none" rtlCol="0">
                <a:spAutoFit/>
              </a:bodyPr>
              <a:lstStyle/>
              <a:p>
                <a:pPr>
                  <a:lnSpc>
                    <a:spcPct val="90000"/>
                  </a:lnSpc>
                  <a:spcBef>
                    <a:spcPts val="600"/>
                  </a:spcBef>
                  <a:spcAft>
                    <a:spcPts val="0"/>
                  </a:spcAft>
                  <a:buClr>
                    <a:schemeClr val="bg1"/>
                  </a:buClr>
                </a:pPr>
                <a:r>
                  <a:rPr lang="en-US" sz="2000" dirty="0" smtClean="0">
                    <a:solidFill>
                      <a:schemeClr val="bg1"/>
                    </a:solidFill>
                    <a:latin typeface="+mn-lt"/>
                  </a:rPr>
                  <a:t>After UPDATE (and resize) of R4</a:t>
                </a:r>
              </a:p>
            </p:txBody>
          </p:sp>
        </p:grpSp>
        <p:sp>
          <p:nvSpPr>
            <p:cNvPr id="59" name="TextBox 58"/>
            <p:cNvSpPr txBox="1"/>
            <p:nvPr/>
          </p:nvSpPr>
          <p:spPr>
            <a:xfrm>
              <a:off x="1975105" y="3412224"/>
              <a:ext cx="5110694" cy="369332"/>
            </a:xfrm>
            <a:prstGeom prst="rect">
              <a:avLst/>
            </a:prstGeom>
            <a:noFill/>
          </p:spPr>
          <p:txBody>
            <a:bodyPr wrap="none" rtlCol="0">
              <a:spAutoFit/>
            </a:bodyPr>
            <a:lstStyle/>
            <a:p>
              <a:pPr>
                <a:lnSpc>
                  <a:spcPct val="90000"/>
                </a:lnSpc>
                <a:spcBef>
                  <a:spcPts val="600"/>
                </a:spcBef>
                <a:spcAft>
                  <a:spcPts val="0"/>
                </a:spcAft>
                <a:buClr>
                  <a:schemeClr val="bg1"/>
                </a:buClr>
              </a:pPr>
              <a:r>
                <a:rPr lang="en-US" sz="2000" smtClean="0">
                  <a:solidFill>
                    <a:schemeClr val="bg1"/>
                  </a:solidFill>
                  <a:latin typeface="+mn-lt"/>
                </a:rPr>
                <a:t>And this is the format the engine writes to disk.</a:t>
              </a:r>
              <a:endParaRPr lang="en-US" sz="2000" dirty="0" smtClean="0">
                <a:solidFill>
                  <a:schemeClr val="bg1"/>
                </a:solidFill>
                <a:latin typeface="+mn-lt"/>
              </a:endParaRPr>
            </a:p>
          </p:txBody>
        </p:sp>
      </p:grpSp>
    </p:spTree>
    <p:extLst>
      <p:ext uri="{BB962C8B-B14F-4D97-AF65-F5344CB8AC3E}">
        <p14:creationId xmlns:p14="http://schemas.microsoft.com/office/powerpoint/2010/main" val="1622818203"/>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1081087" y="4186237"/>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39" name="Rectangle 3"/>
          <p:cNvSpPr>
            <a:spLocks noChangeArrowheads="1"/>
          </p:cNvSpPr>
          <p:nvPr/>
        </p:nvSpPr>
        <p:spPr bwMode="auto">
          <a:xfrm>
            <a:off x="2909887" y="4186237"/>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40" name="Rectangle 4"/>
          <p:cNvSpPr>
            <a:spLocks noGrp="1" noChangeArrowheads="1"/>
          </p:cNvSpPr>
          <p:nvPr>
            <p:ph type="title"/>
          </p:nvPr>
        </p:nvSpPr>
        <p:spPr>
          <a:xfrm>
            <a:off x="171450" y="-62743"/>
            <a:ext cx="7772400" cy="828675"/>
          </a:xfrm>
          <a:noFill/>
          <a:ln/>
        </p:spPr>
        <p:txBody>
          <a:bodyPr/>
          <a:lstStyle/>
          <a:p>
            <a:r>
              <a:rPr lang="en-US" altLang="en-US" sz="2700"/>
              <a:t>Page Formats: Fixed Length Records</a:t>
            </a:r>
          </a:p>
        </p:txBody>
      </p:sp>
      <p:sp>
        <p:nvSpPr>
          <p:cNvPr id="39941" name="Rectangle 5"/>
          <p:cNvSpPr>
            <a:spLocks noGrp="1" noChangeArrowheads="1"/>
          </p:cNvSpPr>
          <p:nvPr>
            <p:ph type="body" idx="1"/>
          </p:nvPr>
        </p:nvSpPr>
        <p:spPr>
          <a:xfrm>
            <a:off x="1252537" y="3386137"/>
            <a:ext cx="5772150" cy="1085850"/>
          </a:xfrm>
          <a:noFill/>
          <a:ln/>
        </p:spPr>
        <p:txBody>
          <a:bodyPr/>
          <a:lstStyle/>
          <a:p>
            <a:pPr>
              <a:buFont typeface="Monotype Sorts" charset="2"/>
              <a:buChar char="*"/>
            </a:pPr>
            <a:r>
              <a:rPr lang="en-US" altLang="en-US" i="1" u="sng">
                <a:solidFill>
                  <a:schemeClr val="accent2"/>
                </a:solidFill>
              </a:rPr>
              <a:t>Record id </a:t>
            </a:r>
            <a:r>
              <a:rPr lang="en-US" altLang="en-US" i="1">
                <a:solidFill>
                  <a:schemeClr val="accent2"/>
                </a:solidFill>
              </a:rPr>
              <a:t>= &lt;page id, slot #&gt;</a:t>
            </a:r>
            <a:r>
              <a:rPr lang="en-US" altLang="en-US" i="1"/>
              <a:t>.  In first alternative, moving records for free space management changes rid; may not be acceptable.</a:t>
            </a:r>
          </a:p>
        </p:txBody>
      </p:sp>
      <p:sp>
        <p:nvSpPr>
          <p:cNvPr id="39942" name="Rectangle 6"/>
          <p:cNvSpPr>
            <a:spLocks noChangeArrowheads="1"/>
          </p:cNvSpPr>
          <p:nvPr/>
        </p:nvSpPr>
        <p:spPr bwMode="auto">
          <a:xfrm>
            <a:off x="1600200" y="819150"/>
            <a:ext cx="1304925" cy="16192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43" name="Rectangle 7"/>
          <p:cNvSpPr>
            <a:spLocks noChangeArrowheads="1"/>
          </p:cNvSpPr>
          <p:nvPr/>
        </p:nvSpPr>
        <p:spPr bwMode="auto">
          <a:xfrm>
            <a:off x="1600200" y="990600"/>
            <a:ext cx="1304925" cy="16192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44" name="Rectangle 8"/>
          <p:cNvSpPr>
            <a:spLocks noChangeArrowheads="1"/>
          </p:cNvSpPr>
          <p:nvPr/>
        </p:nvSpPr>
        <p:spPr bwMode="auto">
          <a:xfrm>
            <a:off x="1600200" y="1162050"/>
            <a:ext cx="1304925" cy="16192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45" name="Rectangle 9"/>
          <p:cNvSpPr>
            <a:spLocks noChangeArrowheads="1"/>
          </p:cNvSpPr>
          <p:nvPr/>
        </p:nvSpPr>
        <p:spPr bwMode="auto">
          <a:xfrm>
            <a:off x="1600200" y="1333500"/>
            <a:ext cx="1304925" cy="39052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46" name="Rectangle 10"/>
          <p:cNvSpPr>
            <a:spLocks noChangeArrowheads="1"/>
          </p:cNvSpPr>
          <p:nvPr/>
        </p:nvSpPr>
        <p:spPr bwMode="auto">
          <a:xfrm>
            <a:off x="1600200" y="1733550"/>
            <a:ext cx="1304925" cy="16192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47" name="Rectangle 11"/>
          <p:cNvSpPr>
            <a:spLocks noChangeArrowheads="1"/>
          </p:cNvSpPr>
          <p:nvPr/>
        </p:nvSpPr>
        <p:spPr bwMode="auto">
          <a:xfrm>
            <a:off x="1600200" y="1905000"/>
            <a:ext cx="1304925" cy="390525"/>
          </a:xfrm>
          <a:prstGeom prst="rect">
            <a:avLst/>
          </a:prstGeom>
          <a:solidFill>
            <a:schemeClr val="tx1"/>
          </a:solidFill>
          <a:ln w="1270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48" name="Rectangle 12"/>
          <p:cNvSpPr>
            <a:spLocks noChangeArrowheads="1"/>
          </p:cNvSpPr>
          <p:nvPr/>
        </p:nvSpPr>
        <p:spPr bwMode="auto">
          <a:xfrm>
            <a:off x="1600200" y="2305050"/>
            <a:ext cx="1304925" cy="39052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49" name="Line 13"/>
          <p:cNvSpPr>
            <a:spLocks noChangeShapeType="1"/>
          </p:cNvSpPr>
          <p:nvPr/>
        </p:nvSpPr>
        <p:spPr bwMode="auto">
          <a:xfrm>
            <a:off x="2509837" y="2300287"/>
            <a:ext cx="0" cy="40005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9950" name="Rectangle 14"/>
          <p:cNvSpPr>
            <a:spLocks noChangeArrowheads="1"/>
          </p:cNvSpPr>
          <p:nvPr/>
        </p:nvSpPr>
        <p:spPr bwMode="auto">
          <a:xfrm>
            <a:off x="4343400" y="819150"/>
            <a:ext cx="1304925" cy="16192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51" name="Rectangle 15"/>
          <p:cNvSpPr>
            <a:spLocks noChangeArrowheads="1"/>
          </p:cNvSpPr>
          <p:nvPr/>
        </p:nvSpPr>
        <p:spPr bwMode="auto">
          <a:xfrm>
            <a:off x="4343400" y="990600"/>
            <a:ext cx="1304925" cy="16192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52" name="Rectangle 16"/>
          <p:cNvSpPr>
            <a:spLocks noChangeArrowheads="1"/>
          </p:cNvSpPr>
          <p:nvPr/>
        </p:nvSpPr>
        <p:spPr bwMode="auto">
          <a:xfrm>
            <a:off x="4343400" y="1162050"/>
            <a:ext cx="1304925" cy="16192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53" name="Rectangle 17"/>
          <p:cNvSpPr>
            <a:spLocks noChangeArrowheads="1"/>
          </p:cNvSpPr>
          <p:nvPr/>
        </p:nvSpPr>
        <p:spPr bwMode="auto">
          <a:xfrm>
            <a:off x="4343400" y="1333500"/>
            <a:ext cx="1304925" cy="39052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54" name="Rectangle 18"/>
          <p:cNvSpPr>
            <a:spLocks noChangeArrowheads="1"/>
          </p:cNvSpPr>
          <p:nvPr/>
        </p:nvSpPr>
        <p:spPr bwMode="auto">
          <a:xfrm>
            <a:off x="4343400" y="1733550"/>
            <a:ext cx="1304925" cy="16192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55" name="Rectangle 19"/>
          <p:cNvSpPr>
            <a:spLocks noChangeArrowheads="1"/>
          </p:cNvSpPr>
          <p:nvPr/>
        </p:nvSpPr>
        <p:spPr bwMode="auto">
          <a:xfrm>
            <a:off x="4343400" y="1905000"/>
            <a:ext cx="1304925" cy="219075"/>
          </a:xfrm>
          <a:prstGeom prst="rect">
            <a:avLst/>
          </a:prstGeom>
          <a:solidFill>
            <a:schemeClr val="tx1"/>
          </a:solidFill>
          <a:ln w="1270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56" name="Rectangle 20"/>
          <p:cNvSpPr>
            <a:spLocks noChangeArrowheads="1"/>
          </p:cNvSpPr>
          <p:nvPr/>
        </p:nvSpPr>
        <p:spPr bwMode="auto">
          <a:xfrm>
            <a:off x="4343400" y="2305050"/>
            <a:ext cx="1304925" cy="39052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57" name="Line 21"/>
          <p:cNvSpPr>
            <a:spLocks noChangeShapeType="1"/>
          </p:cNvSpPr>
          <p:nvPr/>
        </p:nvSpPr>
        <p:spPr bwMode="auto">
          <a:xfrm>
            <a:off x="5310187" y="2300287"/>
            <a:ext cx="0" cy="40005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9958" name="Line 22"/>
          <p:cNvSpPr>
            <a:spLocks noChangeShapeType="1"/>
          </p:cNvSpPr>
          <p:nvPr/>
        </p:nvSpPr>
        <p:spPr bwMode="auto">
          <a:xfrm>
            <a:off x="5481637" y="2300287"/>
            <a:ext cx="0" cy="40005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9959" name="Line 23"/>
          <p:cNvSpPr>
            <a:spLocks noChangeShapeType="1"/>
          </p:cNvSpPr>
          <p:nvPr/>
        </p:nvSpPr>
        <p:spPr bwMode="auto">
          <a:xfrm>
            <a:off x="5138737" y="2300287"/>
            <a:ext cx="0" cy="40005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9960" name="Line 24"/>
          <p:cNvSpPr>
            <a:spLocks noChangeShapeType="1"/>
          </p:cNvSpPr>
          <p:nvPr/>
        </p:nvSpPr>
        <p:spPr bwMode="auto">
          <a:xfrm>
            <a:off x="4967287" y="2300287"/>
            <a:ext cx="0" cy="40005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9961" name="Line 25"/>
          <p:cNvSpPr>
            <a:spLocks noChangeShapeType="1"/>
          </p:cNvSpPr>
          <p:nvPr/>
        </p:nvSpPr>
        <p:spPr bwMode="auto">
          <a:xfrm>
            <a:off x="4624387" y="2300287"/>
            <a:ext cx="0" cy="40005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9962" name="Line 26"/>
          <p:cNvSpPr>
            <a:spLocks noChangeShapeType="1"/>
          </p:cNvSpPr>
          <p:nvPr/>
        </p:nvSpPr>
        <p:spPr bwMode="auto">
          <a:xfrm>
            <a:off x="4452937" y="2300287"/>
            <a:ext cx="0" cy="40005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9963" name="Rectangle 27"/>
          <p:cNvSpPr>
            <a:spLocks noChangeArrowheads="1"/>
          </p:cNvSpPr>
          <p:nvPr/>
        </p:nvSpPr>
        <p:spPr bwMode="auto">
          <a:xfrm>
            <a:off x="783431" y="797719"/>
            <a:ext cx="701315"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Slot 1</a:t>
            </a:r>
          </a:p>
        </p:txBody>
      </p:sp>
      <p:sp>
        <p:nvSpPr>
          <p:cNvPr id="39964" name="Rectangle 28"/>
          <p:cNvSpPr>
            <a:spLocks noChangeArrowheads="1"/>
          </p:cNvSpPr>
          <p:nvPr/>
        </p:nvSpPr>
        <p:spPr bwMode="auto">
          <a:xfrm>
            <a:off x="783431" y="969169"/>
            <a:ext cx="701315"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Slot 2</a:t>
            </a:r>
          </a:p>
        </p:txBody>
      </p:sp>
      <p:sp>
        <p:nvSpPr>
          <p:cNvPr id="39965" name="Rectangle 29"/>
          <p:cNvSpPr>
            <a:spLocks noChangeArrowheads="1"/>
          </p:cNvSpPr>
          <p:nvPr/>
        </p:nvSpPr>
        <p:spPr bwMode="auto">
          <a:xfrm>
            <a:off x="783431" y="1712119"/>
            <a:ext cx="778259"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Slot N</a:t>
            </a:r>
          </a:p>
        </p:txBody>
      </p:sp>
      <p:sp>
        <p:nvSpPr>
          <p:cNvPr id="39966" name="Rectangle 30"/>
          <p:cNvSpPr>
            <a:spLocks noChangeArrowheads="1"/>
          </p:cNvSpPr>
          <p:nvPr/>
        </p:nvSpPr>
        <p:spPr bwMode="auto">
          <a:xfrm>
            <a:off x="2040731" y="1283493"/>
            <a:ext cx="473688" cy="39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2100" b="1">
                <a:solidFill>
                  <a:srgbClr val="000000"/>
                </a:solidFill>
                <a:latin typeface="Book Antiqua" charset="0"/>
                <a:ea typeface=""/>
              </a:rPr>
              <a:t>. . .</a:t>
            </a:r>
          </a:p>
        </p:txBody>
      </p:sp>
      <p:sp>
        <p:nvSpPr>
          <p:cNvPr id="39967" name="Rectangle 31"/>
          <p:cNvSpPr>
            <a:spLocks noChangeArrowheads="1"/>
          </p:cNvSpPr>
          <p:nvPr/>
        </p:nvSpPr>
        <p:spPr bwMode="auto">
          <a:xfrm>
            <a:off x="4726781" y="1283493"/>
            <a:ext cx="473688" cy="39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2100" b="1">
                <a:solidFill>
                  <a:srgbClr val="000000"/>
                </a:solidFill>
                <a:latin typeface="Book Antiqua" charset="0"/>
                <a:ea typeface=""/>
              </a:rPr>
              <a:t>. . .</a:t>
            </a:r>
          </a:p>
        </p:txBody>
      </p:sp>
      <p:sp>
        <p:nvSpPr>
          <p:cNvPr id="39968" name="Rectangle 32"/>
          <p:cNvSpPr>
            <a:spLocks noChangeArrowheads="1"/>
          </p:cNvSpPr>
          <p:nvPr/>
        </p:nvSpPr>
        <p:spPr bwMode="auto">
          <a:xfrm>
            <a:off x="2555081" y="2397919"/>
            <a:ext cx="329418"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N</a:t>
            </a:r>
          </a:p>
        </p:txBody>
      </p:sp>
      <p:sp>
        <p:nvSpPr>
          <p:cNvPr id="39969" name="Rectangle 33"/>
          <p:cNvSpPr>
            <a:spLocks noChangeArrowheads="1"/>
          </p:cNvSpPr>
          <p:nvPr/>
        </p:nvSpPr>
        <p:spPr bwMode="auto">
          <a:xfrm>
            <a:off x="5412581" y="2399110"/>
            <a:ext cx="355066"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M</a:t>
            </a:r>
          </a:p>
        </p:txBody>
      </p:sp>
      <p:sp>
        <p:nvSpPr>
          <p:cNvPr id="39970" name="Rectangle 34"/>
          <p:cNvSpPr>
            <a:spLocks noChangeArrowheads="1"/>
          </p:cNvSpPr>
          <p:nvPr/>
        </p:nvSpPr>
        <p:spPr bwMode="auto">
          <a:xfrm>
            <a:off x="5298281" y="2399110"/>
            <a:ext cx="252474"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1</a:t>
            </a:r>
          </a:p>
        </p:txBody>
      </p:sp>
      <p:sp>
        <p:nvSpPr>
          <p:cNvPr id="39971" name="Rectangle 35"/>
          <p:cNvSpPr>
            <a:spLocks noChangeArrowheads="1"/>
          </p:cNvSpPr>
          <p:nvPr/>
        </p:nvSpPr>
        <p:spPr bwMode="auto">
          <a:xfrm>
            <a:off x="4955381" y="2400300"/>
            <a:ext cx="252474"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0</a:t>
            </a:r>
          </a:p>
        </p:txBody>
      </p:sp>
      <p:sp>
        <p:nvSpPr>
          <p:cNvPr id="39972" name="Rectangle 36"/>
          <p:cNvSpPr>
            <a:spLocks noChangeArrowheads="1"/>
          </p:cNvSpPr>
          <p:nvPr/>
        </p:nvSpPr>
        <p:spPr bwMode="auto">
          <a:xfrm>
            <a:off x="4612481" y="2397919"/>
            <a:ext cx="425598"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 . .</a:t>
            </a:r>
          </a:p>
        </p:txBody>
      </p:sp>
      <p:sp>
        <p:nvSpPr>
          <p:cNvPr id="39973" name="Rectangle 37"/>
          <p:cNvSpPr>
            <a:spLocks noChangeArrowheads="1"/>
          </p:cNvSpPr>
          <p:nvPr/>
        </p:nvSpPr>
        <p:spPr bwMode="auto">
          <a:xfrm>
            <a:off x="4383881" y="2684860"/>
            <a:ext cx="1451520"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M  ...    3  2  1</a:t>
            </a:r>
          </a:p>
        </p:txBody>
      </p:sp>
      <p:sp>
        <p:nvSpPr>
          <p:cNvPr id="39974" name="Rectangle 38"/>
          <p:cNvSpPr>
            <a:spLocks noChangeArrowheads="1"/>
          </p:cNvSpPr>
          <p:nvPr/>
        </p:nvSpPr>
        <p:spPr bwMode="auto">
          <a:xfrm>
            <a:off x="1754981" y="2912269"/>
            <a:ext cx="1106875"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PACKED</a:t>
            </a:r>
          </a:p>
        </p:txBody>
      </p:sp>
      <p:sp>
        <p:nvSpPr>
          <p:cNvPr id="39975" name="Rectangle 39"/>
          <p:cNvSpPr>
            <a:spLocks noChangeArrowheads="1"/>
          </p:cNvSpPr>
          <p:nvPr/>
        </p:nvSpPr>
        <p:spPr bwMode="auto">
          <a:xfrm>
            <a:off x="4098131" y="2969419"/>
            <a:ext cx="2491869"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UNPACKED, BITMAP</a:t>
            </a:r>
          </a:p>
        </p:txBody>
      </p:sp>
      <p:sp>
        <p:nvSpPr>
          <p:cNvPr id="39976" name="Rectangle 40"/>
          <p:cNvSpPr>
            <a:spLocks noChangeArrowheads="1"/>
          </p:cNvSpPr>
          <p:nvPr/>
        </p:nvSpPr>
        <p:spPr bwMode="auto">
          <a:xfrm>
            <a:off x="3698081" y="797719"/>
            <a:ext cx="701315"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Slot 1</a:t>
            </a:r>
          </a:p>
        </p:txBody>
      </p:sp>
      <p:sp>
        <p:nvSpPr>
          <p:cNvPr id="39977" name="Rectangle 41"/>
          <p:cNvSpPr>
            <a:spLocks noChangeArrowheads="1"/>
          </p:cNvSpPr>
          <p:nvPr/>
        </p:nvSpPr>
        <p:spPr bwMode="auto">
          <a:xfrm>
            <a:off x="3698081" y="969169"/>
            <a:ext cx="701315"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Slot 2</a:t>
            </a:r>
          </a:p>
        </p:txBody>
      </p:sp>
      <p:sp>
        <p:nvSpPr>
          <p:cNvPr id="39978" name="Rectangle 42"/>
          <p:cNvSpPr>
            <a:spLocks noChangeArrowheads="1"/>
          </p:cNvSpPr>
          <p:nvPr/>
        </p:nvSpPr>
        <p:spPr bwMode="auto">
          <a:xfrm>
            <a:off x="3698081" y="1712119"/>
            <a:ext cx="778259"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Slot N</a:t>
            </a:r>
          </a:p>
        </p:txBody>
      </p:sp>
      <p:sp>
        <p:nvSpPr>
          <p:cNvPr id="39979" name="Rectangle 43"/>
          <p:cNvSpPr>
            <a:spLocks noChangeArrowheads="1"/>
          </p:cNvSpPr>
          <p:nvPr/>
        </p:nvSpPr>
        <p:spPr bwMode="auto">
          <a:xfrm>
            <a:off x="4343400" y="1162050"/>
            <a:ext cx="1304925" cy="161925"/>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80" name="Rectangle 44"/>
          <p:cNvSpPr>
            <a:spLocks noChangeArrowheads="1"/>
          </p:cNvSpPr>
          <p:nvPr/>
        </p:nvSpPr>
        <p:spPr bwMode="auto">
          <a:xfrm>
            <a:off x="3070622" y="1254918"/>
            <a:ext cx="726963" cy="62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5400"/>
                </a:solidFill>
                <a:latin typeface="Book Antiqua" charset="0"/>
                <a:ea typeface=""/>
              </a:rPr>
              <a:t>Free</a:t>
            </a:r>
          </a:p>
          <a:p>
            <a:pPr defTabSz="685800" eaLnBrk="0" hangingPunct="0"/>
            <a:r>
              <a:rPr lang="en-US" altLang="en-US" smtClean="0">
                <a:solidFill>
                  <a:srgbClr val="005400"/>
                </a:solidFill>
                <a:latin typeface="Book Antiqua" charset="0"/>
                <a:ea typeface=""/>
              </a:rPr>
              <a:t>Space</a:t>
            </a:r>
          </a:p>
        </p:txBody>
      </p:sp>
      <p:sp>
        <p:nvSpPr>
          <p:cNvPr id="39981" name="Freeform 45"/>
          <p:cNvSpPr>
            <a:spLocks/>
          </p:cNvSpPr>
          <p:nvPr/>
        </p:nvSpPr>
        <p:spPr bwMode="auto">
          <a:xfrm>
            <a:off x="3538537" y="1328738"/>
            <a:ext cx="801291" cy="98822"/>
          </a:xfrm>
          <a:custGeom>
            <a:avLst/>
            <a:gdLst>
              <a:gd name="T0" fmla="*/ 0 w 673"/>
              <a:gd name="T1" fmla="*/ 48 h 83"/>
              <a:gd name="T2" fmla="*/ 59 w 673"/>
              <a:gd name="T3" fmla="*/ 20 h 83"/>
              <a:gd name="T4" fmla="*/ 96 w 673"/>
              <a:gd name="T5" fmla="*/ 7 h 83"/>
              <a:gd name="T6" fmla="*/ 134 w 673"/>
              <a:gd name="T7" fmla="*/ 7 h 83"/>
              <a:gd name="T8" fmla="*/ 171 w 673"/>
              <a:gd name="T9" fmla="*/ 20 h 83"/>
              <a:gd name="T10" fmla="*/ 209 w 673"/>
              <a:gd name="T11" fmla="*/ 45 h 83"/>
              <a:gd name="T12" fmla="*/ 246 w 673"/>
              <a:gd name="T13" fmla="*/ 57 h 83"/>
              <a:gd name="T14" fmla="*/ 296 w 673"/>
              <a:gd name="T15" fmla="*/ 82 h 83"/>
              <a:gd name="T16" fmla="*/ 334 w 673"/>
              <a:gd name="T17" fmla="*/ 82 h 83"/>
              <a:gd name="T18" fmla="*/ 371 w 673"/>
              <a:gd name="T19" fmla="*/ 82 h 83"/>
              <a:gd name="T20" fmla="*/ 397 w 673"/>
              <a:gd name="T21" fmla="*/ 82 h 83"/>
              <a:gd name="T22" fmla="*/ 434 w 673"/>
              <a:gd name="T23" fmla="*/ 82 h 83"/>
              <a:gd name="T24" fmla="*/ 472 w 673"/>
              <a:gd name="T25" fmla="*/ 82 h 83"/>
              <a:gd name="T26" fmla="*/ 522 w 673"/>
              <a:gd name="T27" fmla="*/ 70 h 83"/>
              <a:gd name="T28" fmla="*/ 559 w 673"/>
              <a:gd name="T29" fmla="*/ 70 h 83"/>
              <a:gd name="T30" fmla="*/ 597 w 673"/>
              <a:gd name="T31" fmla="*/ 57 h 83"/>
              <a:gd name="T32" fmla="*/ 634 w 673"/>
              <a:gd name="T33" fmla="*/ 32 h 83"/>
              <a:gd name="T34" fmla="*/ 672 w 673"/>
              <a:gd name="T35" fmla="*/ 7 h 83"/>
              <a:gd name="T36" fmla="*/ 672 w 673"/>
              <a:gd name="T3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3" h="83">
                <a:moveTo>
                  <a:pt x="0" y="48"/>
                </a:moveTo>
                <a:lnTo>
                  <a:pt x="59" y="20"/>
                </a:lnTo>
                <a:lnTo>
                  <a:pt x="96" y="7"/>
                </a:lnTo>
                <a:lnTo>
                  <a:pt x="134" y="7"/>
                </a:lnTo>
                <a:lnTo>
                  <a:pt x="171" y="20"/>
                </a:lnTo>
                <a:lnTo>
                  <a:pt x="209" y="45"/>
                </a:lnTo>
                <a:lnTo>
                  <a:pt x="246" y="57"/>
                </a:lnTo>
                <a:lnTo>
                  <a:pt x="296" y="82"/>
                </a:lnTo>
                <a:lnTo>
                  <a:pt x="334" y="82"/>
                </a:lnTo>
                <a:lnTo>
                  <a:pt x="371" y="82"/>
                </a:lnTo>
                <a:lnTo>
                  <a:pt x="397" y="82"/>
                </a:lnTo>
                <a:lnTo>
                  <a:pt x="434" y="82"/>
                </a:lnTo>
                <a:lnTo>
                  <a:pt x="472" y="82"/>
                </a:lnTo>
                <a:lnTo>
                  <a:pt x="522" y="70"/>
                </a:lnTo>
                <a:lnTo>
                  <a:pt x="559" y="70"/>
                </a:lnTo>
                <a:lnTo>
                  <a:pt x="597" y="57"/>
                </a:lnTo>
                <a:lnTo>
                  <a:pt x="634" y="32"/>
                </a:lnTo>
                <a:lnTo>
                  <a:pt x="672" y="7"/>
                </a:lnTo>
                <a:lnTo>
                  <a:pt x="672" y="0"/>
                </a:lnTo>
              </a:path>
            </a:pathLst>
          </a:custGeom>
          <a:noFill/>
          <a:ln w="12700" cap="rnd" cmpd="sng">
            <a:solidFill>
              <a:schemeClr val="tx1"/>
            </a:solidFill>
            <a:prstDash val="solid"/>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9982" name="Freeform 46"/>
          <p:cNvSpPr>
            <a:spLocks/>
          </p:cNvSpPr>
          <p:nvPr/>
        </p:nvSpPr>
        <p:spPr bwMode="auto">
          <a:xfrm>
            <a:off x="3481387" y="1671637"/>
            <a:ext cx="858441" cy="344091"/>
          </a:xfrm>
          <a:custGeom>
            <a:avLst/>
            <a:gdLst>
              <a:gd name="T0" fmla="*/ 0 w 721"/>
              <a:gd name="T1" fmla="*/ 0 h 289"/>
              <a:gd name="T2" fmla="*/ 7 w 721"/>
              <a:gd name="T3" fmla="*/ 38 h 289"/>
              <a:gd name="T4" fmla="*/ 19 w 721"/>
              <a:gd name="T5" fmla="*/ 62 h 289"/>
              <a:gd name="T6" fmla="*/ 44 w 721"/>
              <a:gd name="T7" fmla="*/ 88 h 289"/>
              <a:gd name="T8" fmla="*/ 57 w 721"/>
              <a:gd name="T9" fmla="*/ 112 h 289"/>
              <a:gd name="T10" fmla="*/ 69 w 721"/>
              <a:gd name="T11" fmla="*/ 137 h 289"/>
              <a:gd name="T12" fmla="*/ 82 w 721"/>
              <a:gd name="T13" fmla="*/ 162 h 289"/>
              <a:gd name="T14" fmla="*/ 107 w 721"/>
              <a:gd name="T15" fmla="*/ 187 h 289"/>
              <a:gd name="T16" fmla="*/ 144 w 721"/>
              <a:gd name="T17" fmla="*/ 212 h 289"/>
              <a:gd name="T18" fmla="*/ 182 w 721"/>
              <a:gd name="T19" fmla="*/ 220 h 289"/>
              <a:gd name="T20" fmla="*/ 219 w 721"/>
              <a:gd name="T21" fmla="*/ 237 h 289"/>
              <a:gd name="T22" fmla="*/ 257 w 721"/>
              <a:gd name="T23" fmla="*/ 246 h 289"/>
              <a:gd name="T24" fmla="*/ 294 w 721"/>
              <a:gd name="T25" fmla="*/ 246 h 289"/>
              <a:gd name="T26" fmla="*/ 332 w 721"/>
              <a:gd name="T27" fmla="*/ 254 h 289"/>
              <a:gd name="T28" fmla="*/ 369 w 721"/>
              <a:gd name="T29" fmla="*/ 254 h 289"/>
              <a:gd name="T30" fmla="*/ 407 w 721"/>
              <a:gd name="T31" fmla="*/ 254 h 289"/>
              <a:gd name="T32" fmla="*/ 445 w 721"/>
              <a:gd name="T33" fmla="*/ 254 h 289"/>
              <a:gd name="T34" fmla="*/ 482 w 721"/>
              <a:gd name="T35" fmla="*/ 254 h 289"/>
              <a:gd name="T36" fmla="*/ 520 w 721"/>
              <a:gd name="T37" fmla="*/ 262 h 289"/>
              <a:gd name="T38" fmla="*/ 557 w 721"/>
              <a:gd name="T39" fmla="*/ 262 h 289"/>
              <a:gd name="T40" fmla="*/ 595 w 721"/>
              <a:gd name="T41" fmla="*/ 270 h 289"/>
              <a:gd name="T42" fmla="*/ 632 w 721"/>
              <a:gd name="T43" fmla="*/ 279 h 289"/>
              <a:gd name="T44" fmla="*/ 670 w 721"/>
              <a:gd name="T45" fmla="*/ 279 h 289"/>
              <a:gd name="T46" fmla="*/ 707 w 721"/>
              <a:gd name="T47" fmla="*/ 279 h 289"/>
              <a:gd name="T48" fmla="*/ 720 w 721"/>
              <a:gd name="T49" fmla="*/ 28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1" h="289">
                <a:moveTo>
                  <a:pt x="0" y="0"/>
                </a:moveTo>
                <a:lnTo>
                  <a:pt x="7" y="38"/>
                </a:lnTo>
                <a:lnTo>
                  <a:pt x="19" y="62"/>
                </a:lnTo>
                <a:lnTo>
                  <a:pt x="44" y="88"/>
                </a:lnTo>
                <a:lnTo>
                  <a:pt x="57" y="112"/>
                </a:lnTo>
                <a:lnTo>
                  <a:pt x="69" y="137"/>
                </a:lnTo>
                <a:lnTo>
                  <a:pt x="82" y="162"/>
                </a:lnTo>
                <a:lnTo>
                  <a:pt x="107" y="187"/>
                </a:lnTo>
                <a:lnTo>
                  <a:pt x="144" y="212"/>
                </a:lnTo>
                <a:lnTo>
                  <a:pt x="182" y="220"/>
                </a:lnTo>
                <a:lnTo>
                  <a:pt x="219" y="237"/>
                </a:lnTo>
                <a:lnTo>
                  <a:pt x="257" y="246"/>
                </a:lnTo>
                <a:lnTo>
                  <a:pt x="294" y="246"/>
                </a:lnTo>
                <a:lnTo>
                  <a:pt x="332" y="254"/>
                </a:lnTo>
                <a:lnTo>
                  <a:pt x="369" y="254"/>
                </a:lnTo>
                <a:lnTo>
                  <a:pt x="407" y="254"/>
                </a:lnTo>
                <a:lnTo>
                  <a:pt x="445" y="254"/>
                </a:lnTo>
                <a:lnTo>
                  <a:pt x="482" y="254"/>
                </a:lnTo>
                <a:lnTo>
                  <a:pt x="520" y="262"/>
                </a:lnTo>
                <a:lnTo>
                  <a:pt x="557" y="262"/>
                </a:lnTo>
                <a:lnTo>
                  <a:pt x="595" y="270"/>
                </a:lnTo>
                <a:lnTo>
                  <a:pt x="632" y="279"/>
                </a:lnTo>
                <a:lnTo>
                  <a:pt x="670" y="279"/>
                </a:lnTo>
                <a:lnTo>
                  <a:pt x="707" y="279"/>
                </a:lnTo>
                <a:lnTo>
                  <a:pt x="720" y="288"/>
                </a:lnTo>
              </a:path>
            </a:pathLst>
          </a:custGeom>
          <a:noFill/>
          <a:ln w="12700" cap="rnd" cmpd="sng">
            <a:solidFill>
              <a:schemeClr val="tx1"/>
            </a:solidFill>
            <a:prstDash val="solid"/>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9983" name="Freeform 47"/>
          <p:cNvSpPr>
            <a:spLocks/>
          </p:cNvSpPr>
          <p:nvPr/>
        </p:nvSpPr>
        <p:spPr bwMode="auto">
          <a:xfrm>
            <a:off x="2909887" y="1728787"/>
            <a:ext cx="344091" cy="353616"/>
          </a:xfrm>
          <a:custGeom>
            <a:avLst/>
            <a:gdLst>
              <a:gd name="T0" fmla="*/ 288 w 289"/>
              <a:gd name="T1" fmla="*/ 0 h 297"/>
              <a:gd name="T2" fmla="*/ 262 w 289"/>
              <a:gd name="T3" fmla="*/ 71 h 297"/>
              <a:gd name="T4" fmla="*/ 249 w 289"/>
              <a:gd name="T5" fmla="*/ 108 h 297"/>
              <a:gd name="T6" fmla="*/ 237 w 289"/>
              <a:gd name="T7" fmla="*/ 146 h 297"/>
              <a:gd name="T8" fmla="*/ 224 w 289"/>
              <a:gd name="T9" fmla="*/ 183 h 297"/>
              <a:gd name="T10" fmla="*/ 199 w 289"/>
              <a:gd name="T11" fmla="*/ 221 h 297"/>
              <a:gd name="T12" fmla="*/ 162 w 289"/>
              <a:gd name="T13" fmla="*/ 246 h 297"/>
              <a:gd name="T14" fmla="*/ 124 w 289"/>
              <a:gd name="T15" fmla="*/ 271 h 297"/>
              <a:gd name="T16" fmla="*/ 87 w 289"/>
              <a:gd name="T17" fmla="*/ 283 h 297"/>
              <a:gd name="T18" fmla="*/ 49 w 289"/>
              <a:gd name="T19" fmla="*/ 296 h 297"/>
              <a:gd name="T20" fmla="*/ 12 w 289"/>
              <a:gd name="T21" fmla="*/ 296 h 297"/>
              <a:gd name="T22" fmla="*/ 0 w 289"/>
              <a:gd name="T23" fmla="*/ 2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9" h="297">
                <a:moveTo>
                  <a:pt x="288" y="0"/>
                </a:moveTo>
                <a:lnTo>
                  <a:pt x="262" y="71"/>
                </a:lnTo>
                <a:lnTo>
                  <a:pt x="249" y="108"/>
                </a:lnTo>
                <a:lnTo>
                  <a:pt x="237" y="146"/>
                </a:lnTo>
                <a:lnTo>
                  <a:pt x="224" y="183"/>
                </a:lnTo>
                <a:lnTo>
                  <a:pt x="199" y="221"/>
                </a:lnTo>
                <a:lnTo>
                  <a:pt x="162" y="246"/>
                </a:lnTo>
                <a:lnTo>
                  <a:pt x="124" y="271"/>
                </a:lnTo>
                <a:lnTo>
                  <a:pt x="87" y="283"/>
                </a:lnTo>
                <a:lnTo>
                  <a:pt x="49" y="296"/>
                </a:lnTo>
                <a:lnTo>
                  <a:pt x="12" y="296"/>
                </a:lnTo>
                <a:lnTo>
                  <a:pt x="0" y="288"/>
                </a:lnTo>
              </a:path>
            </a:pathLst>
          </a:custGeom>
          <a:noFill/>
          <a:ln w="12700" cap="rnd" cmpd="sng">
            <a:solidFill>
              <a:schemeClr val="tx1"/>
            </a:solidFill>
            <a:prstDash val="solid"/>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9984" name="Rectangle 48"/>
          <p:cNvSpPr>
            <a:spLocks noChangeArrowheads="1"/>
          </p:cNvSpPr>
          <p:nvPr/>
        </p:nvSpPr>
        <p:spPr bwMode="auto">
          <a:xfrm>
            <a:off x="4343400" y="2133600"/>
            <a:ext cx="1304925" cy="16192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39985" name="Rectangle 49"/>
          <p:cNvSpPr>
            <a:spLocks noChangeArrowheads="1"/>
          </p:cNvSpPr>
          <p:nvPr/>
        </p:nvSpPr>
        <p:spPr bwMode="auto">
          <a:xfrm>
            <a:off x="3698081" y="2112169"/>
            <a:ext cx="803907"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Slot M</a:t>
            </a:r>
          </a:p>
        </p:txBody>
      </p:sp>
      <p:sp>
        <p:nvSpPr>
          <p:cNvPr id="39986" name="Rectangle 50"/>
          <p:cNvSpPr>
            <a:spLocks noChangeArrowheads="1"/>
          </p:cNvSpPr>
          <p:nvPr/>
        </p:nvSpPr>
        <p:spPr bwMode="auto">
          <a:xfrm>
            <a:off x="5126831" y="2399110"/>
            <a:ext cx="252474"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1</a:t>
            </a:r>
          </a:p>
        </p:txBody>
      </p:sp>
      <p:sp>
        <p:nvSpPr>
          <p:cNvPr id="39987" name="Rectangle 51"/>
          <p:cNvSpPr>
            <a:spLocks noChangeArrowheads="1"/>
          </p:cNvSpPr>
          <p:nvPr/>
        </p:nvSpPr>
        <p:spPr bwMode="auto">
          <a:xfrm>
            <a:off x="4441031" y="2399110"/>
            <a:ext cx="252474"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1</a:t>
            </a:r>
          </a:p>
        </p:txBody>
      </p:sp>
      <p:sp>
        <p:nvSpPr>
          <p:cNvPr id="39988" name="Rectangle 52"/>
          <p:cNvSpPr>
            <a:spLocks noChangeArrowheads="1"/>
          </p:cNvSpPr>
          <p:nvPr/>
        </p:nvSpPr>
        <p:spPr bwMode="auto">
          <a:xfrm>
            <a:off x="2842022" y="2740818"/>
            <a:ext cx="1159773" cy="62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FF"/>
                </a:solidFill>
                <a:latin typeface="Book Antiqua" charset="0"/>
                <a:ea typeface=""/>
              </a:rPr>
              <a:t>number </a:t>
            </a:r>
          </a:p>
          <a:p>
            <a:pPr defTabSz="685800" eaLnBrk="0" hangingPunct="0"/>
            <a:r>
              <a:rPr lang="en-US" altLang="en-US" smtClean="0">
                <a:solidFill>
                  <a:srgbClr val="0000FF"/>
                </a:solidFill>
                <a:latin typeface="Book Antiqua" charset="0"/>
                <a:ea typeface=""/>
              </a:rPr>
              <a:t>of records</a:t>
            </a:r>
          </a:p>
        </p:txBody>
      </p:sp>
      <p:sp>
        <p:nvSpPr>
          <p:cNvPr id="39989" name="Freeform 53"/>
          <p:cNvSpPr>
            <a:spLocks/>
          </p:cNvSpPr>
          <p:nvPr/>
        </p:nvSpPr>
        <p:spPr bwMode="auto">
          <a:xfrm>
            <a:off x="2795588" y="2471737"/>
            <a:ext cx="297656" cy="344091"/>
          </a:xfrm>
          <a:custGeom>
            <a:avLst/>
            <a:gdLst>
              <a:gd name="T0" fmla="*/ 240 w 250"/>
              <a:gd name="T1" fmla="*/ 288 h 289"/>
              <a:gd name="T2" fmla="*/ 249 w 250"/>
              <a:gd name="T3" fmla="*/ 234 h 289"/>
              <a:gd name="T4" fmla="*/ 249 w 250"/>
              <a:gd name="T5" fmla="*/ 197 h 289"/>
              <a:gd name="T6" fmla="*/ 249 w 250"/>
              <a:gd name="T7" fmla="*/ 147 h 289"/>
              <a:gd name="T8" fmla="*/ 237 w 250"/>
              <a:gd name="T9" fmla="*/ 109 h 289"/>
              <a:gd name="T10" fmla="*/ 199 w 250"/>
              <a:gd name="T11" fmla="*/ 84 h 289"/>
              <a:gd name="T12" fmla="*/ 162 w 250"/>
              <a:gd name="T13" fmla="*/ 59 h 289"/>
              <a:gd name="T14" fmla="*/ 124 w 250"/>
              <a:gd name="T15" fmla="*/ 47 h 289"/>
              <a:gd name="T16" fmla="*/ 87 w 250"/>
              <a:gd name="T17" fmla="*/ 34 h 289"/>
              <a:gd name="T18" fmla="*/ 49 w 250"/>
              <a:gd name="T19" fmla="*/ 34 h 289"/>
              <a:gd name="T20" fmla="*/ 12 w 250"/>
              <a:gd name="T21" fmla="*/ 34 h 289"/>
              <a:gd name="T22" fmla="*/ 0 w 250"/>
              <a:gd name="T2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289">
                <a:moveTo>
                  <a:pt x="240" y="288"/>
                </a:moveTo>
                <a:lnTo>
                  <a:pt x="249" y="234"/>
                </a:lnTo>
                <a:lnTo>
                  <a:pt x="249" y="197"/>
                </a:lnTo>
                <a:lnTo>
                  <a:pt x="249" y="147"/>
                </a:lnTo>
                <a:lnTo>
                  <a:pt x="237" y="109"/>
                </a:lnTo>
                <a:lnTo>
                  <a:pt x="199" y="84"/>
                </a:lnTo>
                <a:lnTo>
                  <a:pt x="162" y="59"/>
                </a:lnTo>
                <a:lnTo>
                  <a:pt x="124" y="47"/>
                </a:lnTo>
                <a:lnTo>
                  <a:pt x="87" y="34"/>
                </a:lnTo>
                <a:lnTo>
                  <a:pt x="49" y="34"/>
                </a:lnTo>
                <a:lnTo>
                  <a:pt x="12" y="34"/>
                </a:lnTo>
                <a:lnTo>
                  <a:pt x="0" y="0"/>
                </a:lnTo>
              </a:path>
            </a:pathLst>
          </a:custGeom>
          <a:noFill/>
          <a:ln w="12700" cap="rnd" cmpd="sng">
            <a:solidFill>
              <a:srgbClr val="0000FF"/>
            </a:solidFill>
            <a:prstDash val="solid"/>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39990" name="Rectangle 54"/>
          <p:cNvSpPr>
            <a:spLocks noChangeArrowheads="1"/>
          </p:cNvSpPr>
          <p:nvPr/>
        </p:nvSpPr>
        <p:spPr bwMode="auto">
          <a:xfrm>
            <a:off x="6099572" y="2740818"/>
            <a:ext cx="944971" cy="62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FF"/>
                </a:solidFill>
                <a:latin typeface="Book Antiqua" charset="0"/>
                <a:ea typeface=""/>
              </a:rPr>
              <a:t>number</a:t>
            </a:r>
          </a:p>
          <a:p>
            <a:pPr defTabSz="685800" eaLnBrk="0" hangingPunct="0"/>
            <a:r>
              <a:rPr lang="en-US" altLang="en-US" smtClean="0">
                <a:solidFill>
                  <a:srgbClr val="0000FF"/>
                </a:solidFill>
                <a:latin typeface="Book Antiqua" charset="0"/>
                <a:ea typeface=""/>
              </a:rPr>
              <a:t>of slots</a:t>
            </a:r>
          </a:p>
        </p:txBody>
      </p:sp>
      <p:sp>
        <p:nvSpPr>
          <p:cNvPr id="39991" name="Freeform 55"/>
          <p:cNvSpPr>
            <a:spLocks/>
          </p:cNvSpPr>
          <p:nvPr/>
        </p:nvSpPr>
        <p:spPr bwMode="auto">
          <a:xfrm>
            <a:off x="5653087" y="2528887"/>
            <a:ext cx="515541" cy="286941"/>
          </a:xfrm>
          <a:custGeom>
            <a:avLst/>
            <a:gdLst>
              <a:gd name="T0" fmla="*/ 432 w 433"/>
              <a:gd name="T1" fmla="*/ 240 h 241"/>
              <a:gd name="T2" fmla="*/ 409 w 433"/>
              <a:gd name="T3" fmla="*/ 186 h 241"/>
              <a:gd name="T4" fmla="*/ 371 w 433"/>
              <a:gd name="T5" fmla="*/ 149 h 241"/>
              <a:gd name="T6" fmla="*/ 333 w 433"/>
              <a:gd name="T7" fmla="*/ 111 h 241"/>
              <a:gd name="T8" fmla="*/ 296 w 433"/>
              <a:gd name="T9" fmla="*/ 86 h 241"/>
              <a:gd name="T10" fmla="*/ 258 w 433"/>
              <a:gd name="T11" fmla="*/ 61 h 241"/>
              <a:gd name="T12" fmla="*/ 221 w 433"/>
              <a:gd name="T13" fmla="*/ 49 h 241"/>
              <a:gd name="T14" fmla="*/ 183 w 433"/>
              <a:gd name="T15" fmla="*/ 36 h 241"/>
              <a:gd name="T16" fmla="*/ 146 w 433"/>
              <a:gd name="T17" fmla="*/ 24 h 241"/>
              <a:gd name="T18" fmla="*/ 108 w 433"/>
              <a:gd name="T19" fmla="*/ 24 h 241"/>
              <a:gd name="T20" fmla="*/ 71 w 433"/>
              <a:gd name="T21" fmla="*/ 11 h 241"/>
              <a:gd name="T22" fmla="*/ 33 w 433"/>
              <a:gd name="T23" fmla="*/ 11 h 241"/>
              <a:gd name="T24" fmla="*/ 0 w 433"/>
              <a:gd name="T2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3" h="241">
                <a:moveTo>
                  <a:pt x="432" y="240"/>
                </a:moveTo>
                <a:lnTo>
                  <a:pt x="409" y="186"/>
                </a:lnTo>
                <a:lnTo>
                  <a:pt x="371" y="149"/>
                </a:lnTo>
                <a:lnTo>
                  <a:pt x="333" y="111"/>
                </a:lnTo>
                <a:lnTo>
                  <a:pt x="296" y="86"/>
                </a:lnTo>
                <a:lnTo>
                  <a:pt x="258" y="61"/>
                </a:lnTo>
                <a:lnTo>
                  <a:pt x="221" y="49"/>
                </a:lnTo>
                <a:lnTo>
                  <a:pt x="183" y="36"/>
                </a:lnTo>
                <a:lnTo>
                  <a:pt x="146" y="24"/>
                </a:lnTo>
                <a:lnTo>
                  <a:pt x="108" y="24"/>
                </a:lnTo>
                <a:lnTo>
                  <a:pt x="71" y="11"/>
                </a:lnTo>
                <a:lnTo>
                  <a:pt x="33" y="11"/>
                </a:lnTo>
                <a:lnTo>
                  <a:pt x="0" y="0"/>
                </a:lnTo>
              </a:path>
            </a:pathLst>
          </a:custGeom>
          <a:noFill/>
          <a:ln w="12700" cap="rnd" cmpd="sng">
            <a:solidFill>
              <a:srgbClr val="0000FF"/>
            </a:solidFill>
            <a:prstDash val="solid"/>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Tree>
    <p:extLst>
      <p:ext uri="{BB962C8B-B14F-4D97-AF65-F5344CB8AC3E}">
        <p14:creationId xmlns:p14="http://schemas.microsoft.com/office/powerpoint/2010/main" val="279915373"/>
      </p:ext>
    </p:extLst>
  </p:cSld>
  <p:clrMapOvr>
    <a:masterClrMapping/>
  </p:clrMapOvr>
  <p:transition>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41987"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41988" name="Rectangle 4"/>
          <p:cNvSpPr>
            <a:spLocks noGrp="1" noChangeArrowheads="1"/>
          </p:cNvSpPr>
          <p:nvPr>
            <p:ph type="title"/>
          </p:nvPr>
        </p:nvSpPr>
        <p:spPr>
          <a:noFill/>
          <a:ln/>
        </p:spPr>
        <p:txBody>
          <a:bodyPr/>
          <a:lstStyle/>
          <a:p>
            <a:r>
              <a:rPr lang="en-US" altLang="en-US" sz="2700"/>
              <a:t>Page Formats: Variable Length Records</a:t>
            </a:r>
          </a:p>
        </p:txBody>
      </p:sp>
      <p:sp>
        <p:nvSpPr>
          <p:cNvPr id="41989" name="Rectangle 5"/>
          <p:cNvSpPr>
            <a:spLocks noGrp="1" noChangeArrowheads="1"/>
          </p:cNvSpPr>
          <p:nvPr>
            <p:ph type="body" idx="1"/>
          </p:nvPr>
        </p:nvSpPr>
        <p:spPr>
          <a:xfrm>
            <a:off x="1657350" y="4057650"/>
            <a:ext cx="5772150" cy="800100"/>
          </a:xfrm>
          <a:noFill/>
          <a:ln/>
        </p:spPr>
        <p:txBody>
          <a:bodyPr/>
          <a:lstStyle/>
          <a:p>
            <a:pPr>
              <a:buFont typeface="Monotype Sorts" charset="2"/>
              <a:buChar char="*"/>
            </a:pPr>
            <a:r>
              <a:rPr lang="en-US" altLang="en-US" i="1"/>
              <a:t>Can move records on page without changing rid; so, attractive for fixed-length records too</a:t>
            </a:r>
            <a:r>
              <a:rPr lang="en-US" altLang="en-US"/>
              <a:t>.</a:t>
            </a:r>
          </a:p>
        </p:txBody>
      </p:sp>
      <p:sp>
        <p:nvSpPr>
          <p:cNvPr id="41990" name="Rectangle 6"/>
          <p:cNvSpPr>
            <a:spLocks noChangeArrowheads="1"/>
          </p:cNvSpPr>
          <p:nvPr/>
        </p:nvSpPr>
        <p:spPr bwMode="auto">
          <a:xfrm>
            <a:off x="1895475" y="1150144"/>
            <a:ext cx="5295900" cy="2269331"/>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41991" name="Rectangle 7"/>
          <p:cNvSpPr>
            <a:spLocks noChangeArrowheads="1"/>
          </p:cNvSpPr>
          <p:nvPr/>
        </p:nvSpPr>
        <p:spPr bwMode="auto">
          <a:xfrm>
            <a:off x="6103144" y="1278732"/>
            <a:ext cx="755817"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Page i</a:t>
            </a:r>
          </a:p>
        </p:txBody>
      </p:sp>
      <p:sp>
        <p:nvSpPr>
          <p:cNvPr id="41992" name="Rectangle 8"/>
          <p:cNvSpPr>
            <a:spLocks noChangeArrowheads="1"/>
          </p:cNvSpPr>
          <p:nvPr/>
        </p:nvSpPr>
        <p:spPr bwMode="auto">
          <a:xfrm>
            <a:off x="2176463" y="1348978"/>
            <a:ext cx="1476375" cy="194072"/>
          </a:xfrm>
          <a:prstGeom prst="rect">
            <a:avLst/>
          </a:prstGeom>
          <a:solidFill>
            <a:schemeClr val="tx2"/>
          </a:solidFill>
          <a:ln w="1270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41993" name="Rectangle 9"/>
          <p:cNvSpPr>
            <a:spLocks noChangeArrowheads="1"/>
          </p:cNvSpPr>
          <p:nvPr/>
        </p:nvSpPr>
        <p:spPr bwMode="auto">
          <a:xfrm>
            <a:off x="3833813" y="1857376"/>
            <a:ext cx="1247775" cy="194072"/>
          </a:xfrm>
          <a:prstGeom prst="rect">
            <a:avLst/>
          </a:prstGeom>
          <a:solidFill>
            <a:schemeClr val="tx2"/>
          </a:solidFill>
          <a:ln w="1270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41994" name="Rectangle 10"/>
          <p:cNvSpPr>
            <a:spLocks noChangeArrowheads="1"/>
          </p:cNvSpPr>
          <p:nvPr/>
        </p:nvSpPr>
        <p:spPr bwMode="auto">
          <a:xfrm>
            <a:off x="4919663" y="2213372"/>
            <a:ext cx="1876425" cy="194072"/>
          </a:xfrm>
          <a:prstGeom prst="rect">
            <a:avLst/>
          </a:prstGeom>
          <a:solidFill>
            <a:schemeClr val="tx2"/>
          </a:solidFill>
          <a:ln w="1270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41995" name="Rectangle 11"/>
          <p:cNvSpPr>
            <a:spLocks noChangeArrowheads="1"/>
          </p:cNvSpPr>
          <p:nvPr/>
        </p:nvSpPr>
        <p:spPr bwMode="auto">
          <a:xfrm>
            <a:off x="1890713" y="2468166"/>
            <a:ext cx="5305425" cy="956072"/>
          </a:xfrm>
          <a:prstGeom prst="rect">
            <a:avLst/>
          </a:prstGeom>
          <a:solidFill>
            <a:srgbClr val="DDDDDD"/>
          </a:solidFill>
          <a:ln w="1270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41996" name="Rectangle 12"/>
          <p:cNvSpPr>
            <a:spLocks noChangeArrowheads="1"/>
          </p:cNvSpPr>
          <p:nvPr/>
        </p:nvSpPr>
        <p:spPr bwMode="auto">
          <a:xfrm>
            <a:off x="2102644" y="1126332"/>
            <a:ext cx="1225497"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Rid = (i,N)</a:t>
            </a:r>
          </a:p>
        </p:txBody>
      </p:sp>
      <p:sp>
        <p:nvSpPr>
          <p:cNvPr id="41997" name="Rectangle 13"/>
          <p:cNvSpPr>
            <a:spLocks noChangeArrowheads="1"/>
          </p:cNvSpPr>
          <p:nvPr/>
        </p:nvSpPr>
        <p:spPr bwMode="auto">
          <a:xfrm>
            <a:off x="3759994" y="1635919"/>
            <a:ext cx="1148553"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Rid = (i,2)</a:t>
            </a:r>
          </a:p>
        </p:txBody>
      </p:sp>
      <p:sp>
        <p:nvSpPr>
          <p:cNvPr id="41998" name="Rectangle 14"/>
          <p:cNvSpPr>
            <a:spLocks noChangeArrowheads="1"/>
          </p:cNvSpPr>
          <p:nvPr/>
        </p:nvSpPr>
        <p:spPr bwMode="auto">
          <a:xfrm>
            <a:off x="5074444" y="1991917"/>
            <a:ext cx="1148553"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Rid = (i,1)</a:t>
            </a:r>
          </a:p>
        </p:txBody>
      </p:sp>
      <p:sp useBgFill="1">
        <p:nvSpPr>
          <p:cNvPr id="41999" name="Rectangle 15"/>
          <p:cNvSpPr>
            <a:spLocks noChangeArrowheads="1"/>
          </p:cNvSpPr>
          <p:nvPr/>
        </p:nvSpPr>
        <p:spPr bwMode="auto">
          <a:xfrm>
            <a:off x="6805613" y="3128963"/>
            <a:ext cx="390525" cy="295275"/>
          </a:xfrm>
          <a:prstGeom prst="rect">
            <a:avLst/>
          </a:prstGeom>
          <a:ln w="1270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useBgFill="1">
        <p:nvSpPr>
          <p:cNvPr id="42000" name="Rectangle 16"/>
          <p:cNvSpPr>
            <a:spLocks noChangeArrowheads="1"/>
          </p:cNvSpPr>
          <p:nvPr/>
        </p:nvSpPr>
        <p:spPr bwMode="auto">
          <a:xfrm>
            <a:off x="5948363" y="3128963"/>
            <a:ext cx="447675" cy="295275"/>
          </a:xfrm>
          <a:prstGeom prst="rect">
            <a:avLst/>
          </a:prstGeom>
          <a:ln w="1270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useBgFill="1">
        <p:nvSpPr>
          <p:cNvPr id="42001" name="Rectangle 17"/>
          <p:cNvSpPr>
            <a:spLocks noChangeArrowheads="1"/>
          </p:cNvSpPr>
          <p:nvPr/>
        </p:nvSpPr>
        <p:spPr bwMode="auto">
          <a:xfrm>
            <a:off x="6405563" y="3128963"/>
            <a:ext cx="390525" cy="295275"/>
          </a:xfrm>
          <a:prstGeom prst="rect">
            <a:avLst/>
          </a:prstGeom>
          <a:ln w="1270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useBgFill="1">
        <p:nvSpPr>
          <p:cNvPr id="42002" name="Rectangle 18"/>
          <p:cNvSpPr>
            <a:spLocks noChangeArrowheads="1"/>
          </p:cNvSpPr>
          <p:nvPr/>
        </p:nvSpPr>
        <p:spPr bwMode="auto">
          <a:xfrm>
            <a:off x="5491163" y="3128963"/>
            <a:ext cx="447675" cy="295275"/>
          </a:xfrm>
          <a:prstGeom prst="rect">
            <a:avLst/>
          </a:prstGeom>
          <a:ln w="1270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useBgFill="1">
        <p:nvSpPr>
          <p:cNvPr id="42003" name="Rectangle 19"/>
          <p:cNvSpPr>
            <a:spLocks noChangeArrowheads="1"/>
          </p:cNvSpPr>
          <p:nvPr/>
        </p:nvSpPr>
        <p:spPr bwMode="auto">
          <a:xfrm>
            <a:off x="4633913" y="3128963"/>
            <a:ext cx="847725" cy="295275"/>
          </a:xfrm>
          <a:prstGeom prst="rect">
            <a:avLst/>
          </a:prstGeom>
          <a:ln w="1270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useBgFill="1">
        <p:nvSpPr>
          <p:cNvPr id="42004" name="Rectangle 20"/>
          <p:cNvSpPr>
            <a:spLocks noChangeArrowheads="1"/>
          </p:cNvSpPr>
          <p:nvPr/>
        </p:nvSpPr>
        <p:spPr bwMode="auto">
          <a:xfrm>
            <a:off x="4176713" y="3128963"/>
            <a:ext cx="447675" cy="295275"/>
          </a:xfrm>
          <a:prstGeom prst="rect">
            <a:avLst/>
          </a:prstGeom>
          <a:ln w="1270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42005" name="Rectangle 21"/>
          <p:cNvSpPr>
            <a:spLocks noChangeArrowheads="1"/>
          </p:cNvSpPr>
          <p:nvPr/>
        </p:nvSpPr>
        <p:spPr bwMode="auto">
          <a:xfrm>
            <a:off x="7190185" y="3183731"/>
            <a:ext cx="632386" cy="80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1200">
                <a:solidFill>
                  <a:srgbClr val="063DE8"/>
                </a:solidFill>
                <a:latin typeface="Book Antiqua" charset="0"/>
                <a:ea typeface=""/>
              </a:rPr>
              <a:t>Pointer</a:t>
            </a:r>
          </a:p>
          <a:p>
            <a:pPr defTabSz="685800" eaLnBrk="0" hangingPunct="0"/>
            <a:r>
              <a:rPr lang="en-US" altLang="en-US" sz="1200">
                <a:solidFill>
                  <a:srgbClr val="063DE8"/>
                </a:solidFill>
                <a:latin typeface="Book Antiqua" charset="0"/>
                <a:ea typeface=""/>
              </a:rPr>
              <a:t>to start</a:t>
            </a:r>
          </a:p>
          <a:p>
            <a:pPr defTabSz="685800" eaLnBrk="0" hangingPunct="0"/>
            <a:r>
              <a:rPr lang="en-US" altLang="en-US" sz="1200">
                <a:solidFill>
                  <a:srgbClr val="063DE8"/>
                </a:solidFill>
                <a:latin typeface="Book Antiqua" charset="0"/>
                <a:ea typeface=""/>
              </a:rPr>
              <a:t>of free</a:t>
            </a:r>
          </a:p>
          <a:p>
            <a:pPr defTabSz="685800" eaLnBrk="0" hangingPunct="0"/>
            <a:r>
              <a:rPr lang="en-US" altLang="en-US" sz="1200">
                <a:solidFill>
                  <a:srgbClr val="063DE8"/>
                </a:solidFill>
                <a:latin typeface="Book Antiqua" charset="0"/>
                <a:ea typeface=""/>
              </a:rPr>
              <a:t>space</a:t>
            </a:r>
          </a:p>
        </p:txBody>
      </p:sp>
      <p:sp>
        <p:nvSpPr>
          <p:cNvPr id="42006" name="Rectangle 22"/>
          <p:cNvSpPr>
            <a:spLocks noChangeArrowheads="1"/>
          </p:cNvSpPr>
          <p:nvPr/>
        </p:nvSpPr>
        <p:spPr bwMode="auto">
          <a:xfrm>
            <a:off x="4617244" y="3869532"/>
            <a:ext cx="1294426"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1050">
                <a:solidFill>
                  <a:srgbClr val="CF0E30"/>
                </a:solidFill>
                <a:latin typeface="Book Antiqua" charset="0"/>
                <a:ea typeface=""/>
              </a:rPr>
              <a:t>SLOT DIRECTORY</a:t>
            </a:r>
          </a:p>
        </p:txBody>
      </p:sp>
      <p:grpSp>
        <p:nvGrpSpPr>
          <p:cNvPr id="42010" name="Group 26"/>
          <p:cNvGrpSpPr>
            <a:grpSpLocks/>
          </p:cNvGrpSpPr>
          <p:nvPr/>
        </p:nvGrpSpPr>
        <p:grpSpPr bwMode="auto">
          <a:xfrm>
            <a:off x="4171950" y="3600450"/>
            <a:ext cx="2171700" cy="228600"/>
            <a:chOff x="2544" y="3024"/>
            <a:chExt cx="1824" cy="192"/>
          </a:xfrm>
        </p:grpSpPr>
        <p:sp>
          <p:nvSpPr>
            <p:cNvPr id="42007" name="Line 23"/>
            <p:cNvSpPr>
              <a:spLocks noChangeShapeType="1"/>
            </p:cNvSpPr>
            <p:nvPr/>
          </p:nvSpPr>
          <p:spPr bwMode="auto">
            <a:xfrm>
              <a:off x="2544" y="3024"/>
              <a:ext cx="384" cy="192"/>
            </a:xfrm>
            <a:prstGeom prst="line">
              <a:avLst/>
            </a:prstGeom>
            <a:noFill/>
            <a:ln w="12700">
              <a:solidFill>
                <a:srgbClr val="CF0E3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42008" name="Line 24"/>
            <p:cNvSpPr>
              <a:spLocks noChangeShapeType="1"/>
            </p:cNvSpPr>
            <p:nvPr/>
          </p:nvSpPr>
          <p:spPr bwMode="auto">
            <a:xfrm>
              <a:off x="2928" y="3216"/>
              <a:ext cx="1104" cy="0"/>
            </a:xfrm>
            <a:prstGeom prst="line">
              <a:avLst/>
            </a:prstGeom>
            <a:noFill/>
            <a:ln w="12700">
              <a:solidFill>
                <a:srgbClr val="CF0E3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42009" name="Line 25"/>
            <p:cNvSpPr>
              <a:spLocks noChangeShapeType="1"/>
            </p:cNvSpPr>
            <p:nvPr/>
          </p:nvSpPr>
          <p:spPr bwMode="auto">
            <a:xfrm flipH="1">
              <a:off x="4032" y="3024"/>
              <a:ext cx="336" cy="192"/>
            </a:xfrm>
            <a:prstGeom prst="line">
              <a:avLst/>
            </a:prstGeom>
            <a:noFill/>
            <a:ln w="12700">
              <a:solidFill>
                <a:srgbClr val="CF0E3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grpSp>
      <p:sp>
        <p:nvSpPr>
          <p:cNvPr id="42011" name="Rectangle 27"/>
          <p:cNvSpPr>
            <a:spLocks noChangeArrowheads="1"/>
          </p:cNvSpPr>
          <p:nvPr/>
        </p:nvSpPr>
        <p:spPr bwMode="auto">
          <a:xfrm>
            <a:off x="4275535" y="3413523"/>
            <a:ext cx="2695450"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FC0128"/>
                </a:solidFill>
                <a:latin typeface="Book Antiqua" charset="0"/>
                <a:ea typeface=""/>
              </a:rPr>
              <a:t>N</a:t>
            </a:r>
            <a:r>
              <a:rPr lang="en-US" altLang="en-US" smtClean="0">
                <a:solidFill>
                  <a:srgbClr val="000000"/>
                </a:solidFill>
                <a:latin typeface="Book Antiqua" charset="0"/>
                <a:ea typeface=""/>
              </a:rPr>
              <a:t>           . . .            2         1</a:t>
            </a:r>
          </a:p>
        </p:txBody>
      </p:sp>
      <p:sp>
        <p:nvSpPr>
          <p:cNvPr id="42012" name="Freeform 28"/>
          <p:cNvSpPr>
            <a:spLocks/>
          </p:cNvSpPr>
          <p:nvPr/>
        </p:nvSpPr>
        <p:spPr bwMode="auto">
          <a:xfrm>
            <a:off x="4825603" y="2343150"/>
            <a:ext cx="1176338" cy="915591"/>
          </a:xfrm>
          <a:custGeom>
            <a:avLst/>
            <a:gdLst>
              <a:gd name="T0" fmla="*/ 987 w 988"/>
              <a:gd name="T1" fmla="*/ 768 h 769"/>
              <a:gd name="T2" fmla="*/ 970 w 988"/>
              <a:gd name="T3" fmla="*/ 709 h 769"/>
              <a:gd name="T4" fmla="*/ 948 w 988"/>
              <a:gd name="T5" fmla="*/ 662 h 769"/>
              <a:gd name="T6" fmla="*/ 916 w 988"/>
              <a:gd name="T7" fmla="*/ 627 h 769"/>
              <a:gd name="T8" fmla="*/ 883 w 988"/>
              <a:gd name="T9" fmla="*/ 604 h 769"/>
              <a:gd name="T10" fmla="*/ 850 w 988"/>
              <a:gd name="T11" fmla="*/ 592 h 769"/>
              <a:gd name="T12" fmla="*/ 817 w 988"/>
              <a:gd name="T13" fmla="*/ 580 h 769"/>
              <a:gd name="T14" fmla="*/ 785 w 988"/>
              <a:gd name="T15" fmla="*/ 568 h 769"/>
              <a:gd name="T16" fmla="*/ 741 w 988"/>
              <a:gd name="T17" fmla="*/ 568 h 769"/>
              <a:gd name="T18" fmla="*/ 686 w 988"/>
              <a:gd name="T19" fmla="*/ 557 h 769"/>
              <a:gd name="T20" fmla="*/ 654 w 988"/>
              <a:gd name="T21" fmla="*/ 544 h 769"/>
              <a:gd name="T22" fmla="*/ 599 w 988"/>
              <a:gd name="T23" fmla="*/ 521 h 769"/>
              <a:gd name="T24" fmla="*/ 555 w 988"/>
              <a:gd name="T25" fmla="*/ 510 h 769"/>
              <a:gd name="T26" fmla="*/ 501 w 988"/>
              <a:gd name="T27" fmla="*/ 486 h 769"/>
              <a:gd name="T28" fmla="*/ 436 w 988"/>
              <a:gd name="T29" fmla="*/ 450 h 769"/>
              <a:gd name="T30" fmla="*/ 392 w 988"/>
              <a:gd name="T31" fmla="*/ 427 h 769"/>
              <a:gd name="T32" fmla="*/ 349 w 988"/>
              <a:gd name="T33" fmla="*/ 416 h 769"/>
              <a:gd name="T34" fmla="*/ 305 w 988"/>
              <a:gd name="T35" fmla="*/ 392 h 769"/>
              <a:gd name="T36" fmla="*/ 261 w 988"/>
              <a:gd name="T37" fmla="*/ 368 h 769"/>
              <a:gd name="T38" fmla="*/ 218 w 988"/>
              <a:gd name="T39" fmla="*/ 333 h 769"/>
              <a:gd name="T40" fmla="*/ 185 w 988"/>
              <a:gd name="T41" fmla="*/ 309 h 769"/>
              <a:gd name="T42" fmla="*/ 152 w 988"/>
              <a:gd name="T43" fmla="*/ 286 h 769"/>
              <a:gd name="T44" fmla="*/ 119 w 988"/>
              <a:gd name="T45" fmla="*/ 274 h 769"/>
              <a:gd name="T46" fmla="*/ 87 w 988"/>
              <a:gd name="T47" fmla="*/ 251 h 769"/>
              <a:gd name="T48" fmla="*/ 54 w 988"/>
              <a:gd name="T49" fmla="*/ 239 h 769"/>
              <a:gd name="T50" fmla="*/ 21 w 988"/>
              <a:gd name="T51" fmla="*/ 204 h 769"/>
              <a:gd name="T52" fmla="*/ 0 w 988"/>
              <a:gd name="T53" fmla="*/ 169 h 769"/>
              <a:gd name="T54" fmla="*/ 0 w 988"/>
              <a:gd name="T55" fmla="*/ 133 h 769"/>
              <a:gd name="T56" fmla="*/ 0 w 988"/>
              <a:gd name="T57" fmla="*/ 98 h 769"/>
              <a:gd name="T58" fmla="*/ 10 w 988"/>
              <a:gd name="T59" fmla="*/ 63 h 769"/>
              <a:gd name="T60" fmla="*/ 32 w 988"/>
              <a:gd name="T61" fmla="*/ 28 h 769"/>
              <a:gd name="T62" fmla="*/ 65 w 988"/>
              <a:gd name="T63" fmla="*/ 0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8" h="769">
                <a:moveTo>
                  <a:pt x="987" y="768"/>
                </a:moveTo>
                <a:lnTo>
                  <a:pt x="970" y="709"/>
                </a:lnTo>
                <a:lnTo>
                  <a:pt x="948" y="662"/>
                </a:lnTo>
                <a:lnTo>
                  <a:pt x="916" y="627"/>
                </a:lnTo>
                <a:lnTo>
                  <a:pt x="883" y="604"/>
                </a:lnTo>
                <a:lnTo>
                  <a:pt x="850" y="592"/>
                </a:lnTo>
                <a:lnTo>
                  <a:pt x="817" y="580"/>
                </a:lnTo>
                <a:lnTo>
                  <a:pt x="785" y="568"/>
                </a:lnTo>
                <a:lnTo>
                  <a:pt x="741" y="568"/>
                </a:lnTo>
                <a:lnTo>
                  <a:pt x="686" y="557"/>
                </a:lnTo>
                <a:lnTo>
                  <a:pt x="654" y="544"/>
                </a:lnTo>
                <a:lnTo>
                  <a:pt x="599" y="521"/>
                </a:lnTo>
                <a:lnTo>
                  <a:pt x="555" y="510"/>
                </a:lnTo>
                <a:lnTo>
                  <a:pt x="501" y="486"/>
                </a:lnTo>
                <a:lnTo>
                  <a:pt x="436" y="450"/>
                </a:lnTo>
                <a:lnTo>
                  <a:pt x="392" y="427"/>
                </a:lnTo>
                <a:lnTo>
                  <a:pt x="349" y="416"/>
                </a:lnTo>
                <a:lnTo>
                  <a:pt x="305" y="392"/>
                </a:lnTo>
                <a:lnTo>
                  <a:pt x="261" y="368"/>
                </a:lnTo>
                <a:lnTo>
                  <a:pt x="218" y="333"/>
                </a:lnTo>
                <a:lnTo>
                  <a:pt x="185" y="309"/>
                </a:lnTo>
                <a:lnTo>
                  <a:pt x="152" y="286"/>
                </a:lnTo>
                <a:lnTo>
                  <a:pt x="119" y="274"/>
                </a:lnTo>
                <a:lnTo>
                  <a:pt x="87" y="251"/>
                </a:lnTo>
                <a:lnTo>
                  <a:pt x="54" y="239"/>
                </a:lnTo>
                <a:lnTo>
                  <a:pt x="21" y="204"/>
                </a:lnTo>
                <a:lnTo>
                  <a:pt x="0" y="169"/>
                </a:lnTo>
                <a:lnTo>
                  <a:pt x="0" y="133"/>
                </a:lnTo>
                <a:lnTo>
                  <a:pt x="0" y="98"/>
                </a:lnTo>
                <a:lnTo>
                  <a:pt x="10" y="63"/>
                </a:lnTo>
                <a:lnTo>
                  <a:pt x="32" y="28"/>
                </a:lnTo>
                <a:lnTo>
                  <a:pt x="65" y="0"/>
                </a:lnTo>
              </a:path>
            </a:pathLst>
          </a:custGeom>
          <a:noFill/>
          <a:ln w="12700" cap="rnd" cmpd="sng">
            <a:solidFill>
              <a:schemeClr val="tx2"/>
            </a:solidFill>
            <a:prstDash val="solid"/>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42013" name="Freeform 29"/>
          <p:cNvSpPr>
            <a:spLocks/>
          </p:cNvSpPr>
          <p:nvPr/>
        </p:nvSpPr>
        <p:spPr bwMode="auto">
          <a:xfrm>
            <a:off x="3663553" y="2000250"/>
            <a:ext cx="1881188" cy="1258491"/>
          </a:xfrm>
          <a:custGeom>
            <a:avLst/>
            <a:gdLst>
              <a:gd name="T0" fmla="*/ 1579 w 1580"/>
              <a:gd name="T1" fmla="*/ 1056 h 1057"/>
              <a:gd name="T2" fmla="*/ 1524 w 1580"/>
              <a:gd name="T3" fmla="*/ 1009 h 1057"/>
              <a:gd name="T4" fmla="*/ 1490 w 1580"/>
              <a:gd name="T5" fmla="*/ 972 h 1057"/>
              <a:gd name="T6" fmla="*/ 1455 w 1580"/>
              <a:gd name="T7" fmla="*/ 948 h 1057"/>
              <a:gd name="T8" fmla="*/ 1421 w 1580"/>
              <a:gd name="T9" fmla="*/ 913 h 1057"/>
              <a:gd name="T10" fmla="*/ 1375 w 1580"/>
              <a:gd name="T11" fmla="*/ 889 h 1057"/>
              <a:gd name="T12" fmla="*/ 1329 w 1580"/>
              <a:gd name="T13" fmla="*/ 865 h 1057"/>
              <a:gd name="T14" fmla="*/ 1294 w 1580"/>
              <a:gd name="T15" fmla="*/ 865 h 1057"/>
              <a:gd name="T16" fmla="*/ 1261 w 1580"/>
              <a:gd name="T17" fmla="*/ 853 h 1057"/>
              <a:gd name="T18" fmla="*/ 1226 w 1580"/>
              <a:gd name="T19" fmla="*/ 841 h 1057"/>
              <a:gd name="T20" fmla="*/ 1192 w 1580"/>
              <a:gd name="T21" fmla="*/ 829 h 1057"/>
              <a:gd name="T22" fmla="*/ 1157 w 1580"/>
              <a:gd name="T23" fmla="*/ 829 h 1057"/>
              <a:gd name="T24" fmla="*/ 1123 w 1580"/>
              <a:gd name="T25" fmla="*/ 817 h 1057"/>
              <a:gd name="T26" fmla="*/ 1077 w 1580"/>
              <a:gd name="T27" fmla="*/ 793 h 1057"/>
              <a:gd name="T28" fmla="*/ 1042 w 1580"/>
              <a:gd name="T29" fmla="*/ 781 h 1057"/>
              <a:gd name="T30" fmla="*/ 986 w 1580"/>
              <a:gd name="T31" fmla="*/ 757 h 1057"/>
              <a:gd name="T32" fmla="*/ 940 w 1580"/>
              <a:gd name="T33" fmla="*/ 746 h 1057"/>
              <a:gd name="T34" fmla="*/ 894 w 1580"/>
              <a:gd name="T35" fmla="*/ 722 h 1057"/>
              <a:gd name="T36" fmla="*/ 859 w 1580"/>
              <a:gd name="T37" fmla="*/ 698 h 1057"/>
              <a:gd name="T38" fmla="*/ 802 w 1580"/>
              <a:gd name="T39" fmla="*/ 674 h 1057"/>
              <a:gd name="T40" fmla="*/ 745 w 1580"/>
              <a:gd name="T41" fmla="*/ 638 h 1057"/>
              <a:gd name="T42" fmla="*/ 711 w 1580"/>
              <a:gd name="T43" fmla="*/ 626 h 1057"/>
              <a:gd name="T44" fmla="*/ 687 w 1580"/>
              <a:gd name="T45" fmla="*/ 614 h 1057"/>
              <a:gd name="T46" fmla="*/ 630 w 1580"/>
              <a:gd name="T47" fmla="*/ 590 h 1057"/>
              <a:gd name="T48" fmla="*/ 595 w 1580"/>
              <a:gd name="T49" fmla="*/ 566 h 1057"/>
              <a:gd name="T50" fmla="*/ 561 w 1580"/>
              <a:gd name="T51" fmla="*/ 554 h 1057"/>
              <a:gd name="T52" fmla="*/ 526 w 1580"/>
              <a:gd name="T53" fmla="*/ 530 h 1057"/>
              <a:gd name="T54" fmla="*/ 470 w 1580"/>
              <a:gd name="T55" fmla="*/ 506 h 1057"/>
              <a:gd name="T56" fmla="*/ 424 w 1580"/>
              <a:gd name="T57" fmla="*/ 494 h 1057"/>
              <a:gd name="T58" fmla="*/ 389 w 1580"/>
              <a:gd name="T59" fmla="*/ 483 h 1057"/>
              <a:gd name="T60" fmla="*/ 343 w 1580"/>
              <a:gd name="T61" fmla="*/ 459 h 1057"/>
              <a:gd name="T62" fmla="*/ 309 w 1580"/>
              <a:gd name="T63" fmla="*/ 447 h 1057"/>
              <a:gd name="T64" fmla="*/ 274 w 1580"/>
              <a:gd name="T65" fmla="*/ 423 h 1057"/>
              <a:gd name="T66" fmla="*/ 229 w 1580"/>
              <a:gd name="T67" fmla="*/ 411 h 1057"/>
              <a:gd name="T68" fmla="*/ 195 w 1580"/>
              <a:gd name="T69" fmla="*/ 387 h 1057"/>
              <a:gd name="T70" fmla="*/ 160 w 1580"/>
              <a:gd name="T71" fmla="*/ 375 h 1057"/>
              <a:gd name="T72" fmla="*/ 126 w 1580"/>
              <a:gd name="T73" fmla="*/ 352 h 1057"/>
              <a:gd name="T74" fmla="*/ 80 w 1580"/>
              <a:gd name="T75" fmla="*/ 304 h 1057"/>
              <a:gd name="T76" fmla="*/ 45 w 1580"/>
              <a:gd name="T77" fmla="*/ 291 h 1057"/>
              <a:gd name="T78" fmla="*/ 22 w 1580"/>
              <a:gd name="T79" fmla="*/ 256 h 1057"/>
              <a:gd name="T80" fmla="*/ 11 w 1580"/>
              <a:gd name="T81" fmla="*/ 220 h 1057"/>
              <a:gd name="T82" fmla="*/ 0 w 1580"/>
              <a:gd name="T83" fmla="*/ 184 h 1057"/>
              <a:gd name="T84" fmla="*/ 0 w 1580"/>
              <a:gd name="T85" fmla="*/ 148 h 1057"/>
              <a:gd name="T86" fmla="*/ 11 w 1580"/>
              <a:gd name="T87" fmla="*/ 112 h 1057"/>
              <a:gd name="T88" fmla="*/ 22 w 1580"/>
              <a:gd name="T89" fmla="*/ 76 h 1057"/>
              <a:gd name="T90" fmla="*/ 57 w 1580"/>
              <a:gd name="T91" fmla="*/ 52 h 1057"/>
              <a:gd name="T92" fmla="*/ 91 w 1580"/>
              <a:gd name="T93" fmla="*/ 28 h 1057"/>
              <a:gd name="T94" fmla="*/ 126 w 1580"/>
              <a:gd name="T95" fmla="*/ 4 h 1057"/>
              <a:gd name="T96" fmla="*/ 127 w 1580"/>
              <a:gd name="T97" fmla="*/ 0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0" h="1057">
                <a:moveTo>
                  <a:pt x="1579" y="1056"/>
                </a:moveTo>
                <a:lnTo>
                  <a:pt x="1524" y="1009"/>
                </a:lnTo>
                <a:lnTo>
                  <a:pt x="1490" y="972"/>
                </a:lnTo>
                <a:lnTo>
                  <a:pt x="1455" y="948"/>
                </a:lnTo>
                <a:lnTo>
                  <a:pt x="1421" y="913"/>
                </a:lnTo>
                <a:lnTo>
                  <a:pt x="1375" y="889"/>
                </a:lnTo>
                <a:lnTo>
                  <a:pt x="1329" y="865"/>
                </a:lnTo>
                <a:lnTo>
                  <a:pt x="1294" y="865"/>
                </a:lnTo>
                <a:lnTo>
                  <a:pt x="1261" y="853"/>
                </a:lnTo>
                <a:lnTo>
                  <a:pt x="1226" y="841"/>
                </a:lnTo>
                <a:lnTo>
                  <a:pt x="1192" y="829"/>
                </a:lnTo>
                <a:lnTo>
                  <a:pt x="1157" y="829"/>
                </a:lnTo>
                <a:lnTo>
                  <a:pt x="1123" y="817"/>
                </a:lnTo>
                <a:lnTo>
                  <a:pt x="1077" y="793"/>
                </a:lnTo>
                <a:lnTo>
                  <a:pt x="1042" y="781"/>
                </a:lnTo>
                <a:lnTo>
                  <a:pt x="986" y="757"/>
                </a:lnTo>
                <a:lnTo>
                  <a:pt x="940" y="746"/>
                </a:lnTo>
                <a:lnTo>
                  <a:pt x="894" y="722"/>
                </a:lnTo>
                <a:lnTo>
                  <a:pt x="859" y="698"/>
                </a:lnTo>
                <a:lnTo>
                  <a:pt x="802" y="674"/>
                </a:lnTo>
                <a:lnTo>
                  <a:pt x="745" y="638"/>
                </a:lnTo>
                <a:lnTo>
                  <a:pt x="711" y="626"/>
                </a:lnTo>
                <a:lnTo>
                  <a:pt x="687" y="614"/>
                </a:lnTo>
                <a:lnTo>
                  <a:pt x="630" y="590"/>
                </a:lnTo>
                <a:lnTo>
                  <a:pt x="595" y="566"/>
                </a:lnTo>
                <a:lnTo>
                  <a:pt x="561" y="554"/>
                </a:lnTo>
                <a:lnTo>
                  <a:pt x="526" y="530"/>
                </a:lnTo>
                <a:lnTo>
                  <a:pt x="470" y="506"/>
                </a:lnTo>
                <a:lnTo>
                  <a:pt x="424" y="494"/>
                </a:lnTo>
                <a:lnTo>
                  <a:pt x="389" y="483"/>
                </a:lnTo>
                <a:lnTo>
                  <a:pt x="343" y="459"/>
                </a:lnTo>
                <a:lnTo>
                  <a:pt x="309" y="447"/>
                </a:lnTo>
                <a:lnTo>
                  <a:pt x="274" y="423"/>
                </a:lnTo>
                <a:lnTo>
                  <a:pt x="229" y="411"/>
                </a:lnTo>
                <a:lnTo>
                  <a:pt x="195" y="387"/>
                </a:lnTo>
                <a:lnTo>
                  <a:pt x="160" y="375"/>
                </a:lnTo>
                <a:lnTo>
                  <a:pt x="126" y="352"/>
                </a:lnTo>
                <a:lnTo>
                  <a:pt x="80" y="304"/>
                </a:lnTo>
                <a:lnTo>
                  <a:pt x="45" y="291"/>
                </a:lnTo>
                <a:lnTo>
                  <a:pt x="22" y="256"/>
                </a:lnTo>
                <a:lnTo>
                  <a:pt x="11" y="220"/>
                </a:lnTo>
                <a:lnTo>
                  <a:pt x="0" y="184"/>
                </a:lnTo>
                <a:lnTo>
                  <a:pt x="0" y="148"/>
                </a:lnTo>
                <a:lnTo>
                  <a:pt x="11" y="112"/>
                </a:lnTo>
                <a:lnTo>
                  <a:pt x="22" y="76"/>
                </a:lnTo>
                <a:lnTo>
                  <a:pt x="57" y="52"/>
                </a:lnTo>
                <a:lnTo>
                  <a:pt x="91" y="28"/>
                </a:lnTo>
                <a:lnTo>
                  <a:pt x="126" y="4"/>
                </a:lnTo>
                <a:lnTo>
                  <a:pt x="127" y="0"/>
                </a:lnTo>
              </a:path>
            </a:pathLst>
          </a:custGeom>
          <a:noFill/>
          <a:ln w="12700" cap="rnd" cmpd="sng">
            <a:solidFill>
              <a:schemeClr val="tx2"/>
            </a:solidFill>
            <a:prstDash val="solid"/>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42014" name="Freeform 30"/>
          <p:cNvSpPr>
            <a:spLocks/>
          </p:cNvSpPr>
          <p:nvPr/>
        </p:nvSpPr>
        <p:spPr bwMode="auto">
          <a:xfrm>
            <a:off x="2040732" y="1515666"/>
            <a:ext cx="2189560" cy="1743075"/>
          </a:xfrm>
          <a:custGeom>
            <a:avLst/>
            <a:gdLst>
              <a:gd name="T0" fmla="*/ 1838 w 1839"/>
              <a:gd name="T1" fmla="*/ 1463 h 1464"/>
              <a:gd name="T2" fmla="*/ 1809 w 1839"/>
              <a:gd name="T3" fmla="*/ 1399 h 1464"/>
              <a:gd name="T4" fmla="*/ 1774 w 1839"/>
              <a:gd name="T5" fmla="*/ 1349 h 1464"/>
              <a:gd name="T6" fmla="*/ 1739 w 1839"/>
              <a:gd name="T7" fmla="*/ 1324 h 1464"/>
              <a:gd name="T8" fmla="*/ 1716 w 1839"/>
              <a:gd name="T9" fmla="*/ 1287 h 1464"/>
              <a:gd name="T10" fmla="*/ 1646 w 1839"/>
              <a:gd name="T11" fmla="*/ 1237 h 1464"/>
              <a:gd name="T12" fmla="*/ 1611 w 1839"/>
              <a:gd name="T13" fmla="*/ 1212 h 1464"/>
              <a:gd name="T14" fmla="*/ 1565 w 1839"/>
              <a:gd name="T15" fmla="*/ 1187 h 1464"/>
              <a:gd name="T16" fmla="*/ 1531 w 1839"/>
              <a:gd name="T17" fmla="*/ 1162 h 1464"/>
              <a:gd name="T18" fmla="*/ 1495 w 1839"/>
              <a:gd name="T19" fmla="*/ 1137 h 1464"/>
              <a:gd name="T20" fmla="*/ 1461 w 1839"/>
              <a:gd name="T21" fmla="*/ 1124 h 1464"/>
              <a:gd name="T22" fmla="*/ 1426 w 1839"/>
              <a:gd name="T23" fmla="*/ 1099 h 1464"/>
              <a:gd name="T24" fmla="*/ 1391 w 1839"/>
              <a:gd name="T25" fmla="*/ 1087 h 1464"/>
              <a:gd name="T26" fmla="*/ 1345 w 1839"/>
              <a:gd name="T27" fmla="*/ 1074 h 1464"/>
              <a:gd name="T28" fmla="*/ 1310 w 1839"/>
              <a:gd name="T29" fmla="*/ 1062 h 1464"/>
              <a:gd name="T30" fmla="*/ 1263 w 1839"/>
              <a:gd name="T31" fmla="*/ 1037 h 1464"/>
              <a:gd name="T32" fmla="*/ 1217 w 1839"/>
              <a:gd name="T33" fmla="*/ 1024 h 1464"/>
              <a:gd name="T34" fmla="*/ 1183 w 1839"/>
              <a:gd name="T35" fmla="*/ 1012 h 1464"/>
              <a:gd name="T36" fmla="*/ 1136 w 1839"/>
              <a:gd name="T37" fmla="*/ 987 h 1464"/>
              <a:gd name="T38" fmla="*/ 1090 w 1839"/>
              <a:gd name="T39" fmla="*/ 962 h 1464"/>
              <a:gd name="T40" fmla="*/ 1055 w 1839"/>
              <a:gd name="T41" fmla="*/ 949 h 1464"/>
              <a:gd name="T42" fmla="*/ 1021 w 1839"/>
              <a:gd name="T43" fmla="*/ 924 h 1464"/>
              <a:gd name="T44" fmla="*/ 985 w 1839"/>
              <a:gd name="T45" fmla="*/ 912 h 1464"/>
              <a:gd name="T46" fmla="*/ 939 w 1839"/>
              <a:gd name="T47" fmla="*/ 899 h 1464"/>
              <a:gd name="T48" fmla="*/ 893 w 1839"/>
              <a:gd name="T49" fmla="*/ 875 h 1464"/>
              <a:gd name="T50" fmla="*/ 846 w 1839"/>
              <a:gd name="T51" fmla="*/ 837 h 1464"/>
              <a:gd name="T52" fmla="*/ 800 w 1839"/>
              <a:gd name="T53" fmla="*/ 812 h 1464"/>
              <a:gd name="T54" fmla="*/ 753 w 1839"/>
              <a:gd name="T55" fmla="*/ 787 h 1464"/>
              <a:gd name="T56" fmla="*/ 719 w 1839"/>
              <a:gd name="T57" fmla="*/ 775 h 1464"/>
              <a:gd name="T58" fmla="*/ 661 w 1839"/>
              <a:gd name="T59" fmla="*/ 737 h 1464"/>
              <a:gd name="T60" fmla="*/ 626 w 1839"/>
              <a:gd name="T61" fmla="*/ 712 h 1464"/>
              <a:gd name="T62" fmla="*/ 580 w 1839"/>
              <a:gd name="T63" fmla="*/ 687 h 1464"/>
              <a:gd name="T64" fmla="*/ 534 w 1839"/>
              <a:gd name="T65" fmla="*/ 662 h 1464"/>
              <a:gd name="T66" fmla="*/ 498 w 1839"/>
              <a:gd name="T67" fmla="*/ 637 h 1464"/>
              <a:gd name="T68" fmla="*/ 452 w 1839"/>
              <a:gd name="T69" fmla="*/ 612 h 1464"/>
              <a:gd name="T70" fmla="*/ 406 w 1839"/>
              <a:gd name="T71" fmla="*/ 575 h 1464"/>
              <a:gd name="T72" fmla="*/ 359 w 1839"/>
              <a:gd name="T73" fmla="*/ 537 h 1464"/>
              <a:gd name="T74" fmla="*/ 313 w 1839"/>
              <a:gd name="T75" fmla="*/ 512 h 1464"/>
              <a:gd name="T76" fmla="*/ 255 w 1839"/>
              <a:gd name="T77" fmla="*/ 462 h 1464"/>
              <a:gd name="T78" fmla="*/ 208 w 1839"/>
              <a:gd name="T79" fmla="*/ 425 h 1464"/>
              <a:gd name="T80" fmla="*/ 174 w 1839"/>
              <a:gd name="T81" fmla="*/ 375 h 1464"/>
              <a:gd name="T82" fmla="*/ 127 w 1839"/>
              <a:gd name="T83" fmla="*/ 325 h 1464"/>
              <a:gd name="T84" fmla="*/ 92 w 1839"/>
              <a:gd name="T85" fmla="*/ 275 h 1464"/>
              <a:gd name="T86" fmla="*/ 58 w 1839"/>
              <a:gd name="T87" fmla="*/ 225 h 1464"/>
              <a:gd name="T88" fmla="*/ 35 w 1839"/>
              <a:gd name="T89" fmla="*/ 187 h 1464"/>
              <a:gd name="T90" fmla="*/ 12 w 1839"/>
              <a:gd name="T91" fmla="*/ 137 h 1464"/>
              <a:gd name="T92" fmla="*/ 0 w 1839"/>
              <a:gd name="T93" fmla="*/ 100 h 1464"/>
              <a:gd name="T94" fmla="*/ 0 w 1839"/>
              <a:gd name="T95" fmla="*/ 62 h 1464"/>
              <a:gd name="T96" fmla="*/ 35 w 1839"/>
              <a:gd name="T97" fmla="*/ 37 h 1464"/>
              <a:gd name="T98" fmla="*/ 69 w 1839"/>
              <a:gd name="T99" fmla="*/ 25 h 1464"/>
              <a:gd name="T100" fmla="*/ 104 w 1839"/>
              <a:gd name="T101" fmla="*/ 0 h 1464"/>
              <a:gd name="T102" fmla="*/ 102 w 1839"/>
              <a:gd name="T103" fmla="*/ 23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39" h="1464">
                <a:moveTo>
                  <a:pt x="1838" y="1463"/>
                </a:moveTo>
                <a:lnTo>
                  <a:pt x="1809" y="1399"/>
                </a:lnTo>
                <a:lnTo>
                  <a:pt x="1774" y="1349"/>
                </a:lnTo>
                <a:lnTo>
                  <a:pt x="1739" y="1324"/>
                </a:lnTo>
                <a:lnTo>
                  <a:pt x="1716" y="1287"/>
                </a:lnTo>
                <a:lnTo>
                  <a:pt x="1646" y="1237"/>
                </a:lnTo>
                <a:lnTo>
                  <a:pt x="1611" y="1212"/>
                </a:lnTo>
                <a:lnTo>
                  <a:pt x="1565" y="1187"/>
                </a:lnTo>
                <a:lnTo>
                  <a:pt x="1531" y="1162"/>
                </a:lnTo>
                <a:lnTo>
                  <a:pt x="1495" y="1137"/>
                </a:lnTo>
                <a:lnTo>
                  <a:pt x="1461" y="1124"/>
                </a:lnTo>
                <a:lnTo>
                  <a:pt x="1426" y="1099"/>
                </a:lnTo>
                <a:lnTo>
                  <a:pt x="1391" y="1087"/>
                </a:lnTo>
                <a:lnTo>
                  <a:pt x="1345" y="1074"/>
                </a:lnTo>
                <a:lnTo>
                  <a:pt x="1310" y="1062"/>
                </a:lnTo>
                <a:lnTo>
                  <a:pt x="1263" y="1037"/>
                </a:lnTo>
                <a:lnTo>
                  <a:pt x="1217" y="1024"/>
                </a:lnTo>
                <a:lnTo>
                  <a:pt x="1183" y="1012"/>
                </a:lnTo>
                <a:lnTo>
                  <a:pt x="1136" y="987"/>
                </a:lnTo>
                <a:lnTo>
                  <a:pt x="1090" y="962"/>
                </a:lnTo>
                <a:lnTo>
                  <a:pt x="1055" y="949"/>
                </a:lnTo>
                <a:lnTo>
                  <a:pt x="1021" y="924"/>
                </a:lnTo>
                <a:lnTo>
                  <a:pt x="985" y="912"/>
                </a:lnTo>
                <a:lnTo>
                  <a:pt x="939" y="899"/>
                </a:lnTo>
                <a:lnTo>
                  <a:pt x="893" y="875"/>
                </a:lnTo>
                <a:lnTo>
                  <a:pt x="846" y="837"/>
                </a:lnTo>
                <a:lnTo>
                  <a:pt x="800" y="812"/>
                </a:lnTo>
                <a:lnTo>
                  <a:pt x="753" y="787"/>
                </a:lnTo>
                <a:lnTo>
                  <a:pt x="719" y="775"/>
                </a:lnTo>
                <a:lnTo>
                  <a:pt x="661" y="737"/>
                </a:lnTo>
                <a:lnTo>
                  <a:pt x="626" y="712"/>
                </a:lnTo>
                <a:lnTo>
                  <a:pt x="580" y="687"/>
                </a:lnTo>
                <a:lnTo>
                  <a:pt x="534" y="662"/>
                </a:lnTo>
                <a:lnTo>
                  <a:pt x="498" y="637"/>
                </a:lnTo>
                <a:lnTo>
                  <a:pt x="452" y="612"/>
                </a:lnTo>
                <a:lnTo>
                  <a:pt x="406" y="575"/>
                </a:lnTo>
                <a:lnTo>
                  <a:pt x="359" y="537"/>
                </a:lnTo>
                <a:lnTo>
                  <a:pt x="313" y="512"/>
                </a:lnTo>
                <a:lnTo>
                  <a:pt x="255" y="462"/>
                </a:lnTo>
                <a:lnTo>
                  <a:pt x="208" y="425"/>
                </a:lnTo>
                <a:lnTo>
                  <a:pt x="174" y="375"/>
                </a:lnTo>
                <a:lnTo>
                  <a:pt x="127" y="325"/>
                </a:lnTo>
                <a:lnTo>
                  <a:pt x="92" y="275"/>
                </a:lnTo>
                <a:lnTo>
                  <a:pt x="58" y="225"/>
                </a:lnTo>
                <a:lnTo>
                  <a:pt x="35" y="187"/>
                </a:lnTo>
                <a:lnTo>
                  <a:pt x="12" y="137"/>
                </a:lnTo>
                <a:lnTo>
                  <a:pt x="0" y="100"/>
                </a:lnTo>
                <a:lnTo>
                  <a:pt x="0" y="62"/>
                </a:lnTo>
                <a:lnTo>
                  <a:pt x="35" y="37"/>
                </a:lnTo>
                <a:lnTo>
                  <a:pt x="69" y="25"/>
                </a:lnTo>
                <a:lnTo>
                  <a:pt x="104" y="0"/>
                </a:lnTo>
                <a:lnTo>
                  <a:pt x="102" y="23"/>
                </a:lnTo>
              </a:path>
            </a:pathLst>
          </a:custGeom>
          <a:noFill/>
          <a:ln w="12700" cap="rnd" cmpd="sng">
            <a:solidFill>
              <a:schemeClr val="tx2"/>
            </a:solidFill>
            <a:prstDash val="solid"/>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42015" name="Rectangle 31"/>
          <p:cNvSpPr>
            <a:spLocks noChangeArrowheads="1"/>
          </p:cNvSpPr>
          <p:nvPr/>
        </p:nvSpPr>
        <p:spPr bwMode="auto">
          <a:xfrm>
            <a:off x="4218385" y="3184923"/>
            <a:ext cx="367890"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20</a:t>
            </a:r>
          </a:p>
        </p:txBody>
      </p:sp>
      <p:sp>
        <p:nvSpPr>
          <p:cNvPr id="42016" name="Rectangle 32"/>
          <p:cNvSpPr>
            <a:spLocks noChangeArrowheads="1"/>
          </p:cNvSpPr>
          <p:nvPr/>
        </p:nvSpPr>
        <p:spPr bwMode="auto">
          <a:xfrm>
            <a:off x="5532835" y="3184923"/>
            <a:ext cx="367890"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16</a:t>
            </a:r>
          </a:p>
        </p:txBody>
      </p:sp>
      <p:sp>
        <p:nvSpPr>
          <p:cNvPr id="42017" name="Rectangle 33"/>
          <p:cNvSpPr>
            <a:spLocks noChangeArrowheads="1"/>
          </p:cNvSpPr>
          <p:nvPr/>
        </p:nvSpPr>
        <p:spPr bwMode="auto">
          <a:xfrm>
            <a:off x="5990035" y="3184923"/>
            <a:ext cx="367890" cy="34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mtClean="0">
                <a:solidFill>
                  <a:srgbClr val="000000"/>
                </a:solidFill>
                <a:latin typeface="Book Antiqua" charset="0"/>
                <a:ea typeface=""/>
              </a:rPr>
              <a:t>24</a:t>
            </a:r>
          </a:p>
        </p:txBody>
      </p:sp>
      <p:sp>
        <p:nvSpPr>
          <p:cNvPr id="42018" name="Arc 34"/>
          <p:cNvSpPr>
            <a:spLocks/>
          </p:cNvSpPr>
          <p:nvPr/>
        </p:nvSpPr>
        <p:spPr bwMode="auto">
          <a:xfrm>
            <a:off x="1659731" y="2459831"/>
            <a:ext cx="228600" cy="228600"/>
          </a:xfrm>
          <a:custGeom>
            <a:avLst/>
            <a:gdLst>
              <a:gd name="G0" fmla="+- 21597 0 0"/>
              <a:gd name="G1" fmla="+- 21600 0 0"/>
              <a:gd name="G2" fmla="+- 21600 0 0"/>
              <a:gd name="T0" fmla="*/ 0 w 21597"/>
              <a:gd name="T1" fmla="*/ 21263 h 21600"/>
              <a:gd name="T2" fmla="*/ 21485 w 21597"/>
              <a:gd name="T3" fmla="*/ 0 h 21600"/>
              <a:gd name="T4" fmla="*/ 21597 w 21597"/>
              <a:gd name="T5" fmla="*/ 21600 h 21600"/>
            </a:gdLst>
            <a:ahLst/>
            <a:cxnLst>
              <a:cxn ang="0">
                <a:pos x="T0" y="T1"/>
              </a:cxn>
              <a:cxn ang="0">
                <a:pos x="T2" y="T3"/>
              </a:cxn>
              <a:cxn ang="0">
                <a:pos x="T4" y="T5"/>
              </a:cxn>
            </a:cxnLst>
            <a:rect l="0" t="0" r="r" b="b"/>
            <a:pathLst>
              <a:path w="21597" h="21600" fill="none" extrusionOk="0">
                <a:moveTo>
                  <a:pt x="-1" y="21262"/>
                </a:moveTo>
                <a:cubicBezTo>
                  <a:pt x="183" y="9510"/>
                  <a:pt x="9730" y="61"/>
                  <a:pt x="21485" y="0"/>
                </a:cubicBezTo>
              </a:path>
              <a:path w="21597" h="21600" stroke="0" extrusionOk="0">
                <a:moveTo>
                  <a:pt x="-1" y="21262"/>
                </a:moveTo>
                <a:cubicBezTo>
                  <a:pt x="183" y="9510"/>
                  <a:pt x="9730" y="61"/>
                  <a:pt x="21485" y="0"/>
                </a:cubicBezTo>
                <a:lnTo>
                  <a:pt x="21597" y="21600"/>
                </a:lnTo>
                <a:close/>
              </a:path>
            </a:pathLst>
          </a:custGeom>
          <a:noFill/>
          <a:ln w="12700" cap="rnd">
            <a:solidFill>
              <a:srgbClr val="063DE8"/>
            </a:solidFill>
            <a:round/>
            <a:headEnd type="none" w="sm" len="sm"/>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42019" name="Arc 35"/>
          <p:cNvSpPr>
            <a:spLocks/>
          </p:cNvSpPr>
          <p:nvPr/>
        </p:nvSpPr>
        <p:spPr bwMode="auto">
          <a:xfrm>
            <a:off x="1657350" y="2688431"/>
            <a:ext cx="5314950" cy="628650"/>
          </a:xfrm>
          <a:custGeom>
            <a:avLst/>
            <a:gdLst>
              <a:gd name="G0" fmla="+- 0 0 0"/>
              <a:gd name="G1" fmla="+- 21600 0 0"/>
              <a:gd name="G2" fmla="+- 21600 0 0"/>
              <a:gd name="T0" fmla="*/ 19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8" y="0"/>
                </a:moveTo>
                <a:cubicBezTo>
                  <a:pt x="11940" y="10"/>
                  <a:pt x="21600" y="9678"/>
                  <a:pt x="21600" y="21600"/>
                </a:cubicBezTo>
              </a:path>
              <a:path w="21600" h="21600" stroke="0" extrusionOk="0">
                <a:moveTo>
                  <a:pt x="18" y="0"/>
                </a:moveTo>
                <a:cubicBezTo>
                  <a:pt x="11940" y="10"/>
                  <a:pt x="21600" y="9678"/>
                  <a:pt x="21600" y="21600"/>
                </a:cubicBezTo>
                <a:lnTo>
                  <a:pt x="0" y="21600"/>
                </a:lnTo>
                <a:close/>
              </a:path>
            </a:pathLst>
          </a:custGeom>
          <a:noFill/>
          <a:ln w="12700" cap="rnd">
            <a:solidFill>
              <a:srgbClr val="063DE8"/>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hangingPunct="0"/>
            <a:endParaRPr lang="en-US">
              <a:solidFill>
                <a:srgbClr val="005400"/>
              </a:solidFill>
              <a:latin typeface="Times New Roman" charset="0"/>
              <a:ea typeface=""/>
            </a:endParaRPr>
          </a:p>
        </p:txBody>
      </p:sp>
      <p:sp>
        <p:nvSpPr>
          <p:cNvPr id="42020" name="Rectangle 36"/>
          <p:cNvSpPr>
            <a:spLocks noChangeArrowheads="1"/>
          </p:cNvSpPr>
          <p:nvPr/>
        </p:nvSpPr>
        <p:spPr bwMode="auto">
          <a:xfrm>
            <a:off x="6447235" y="3167063"/>
            <a:ext cx="297358" cy="29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1500">
                <a:solidFill>
                  <a:srgbClr val="CF0E30"/>
                </a:solidFill>
                <a:latin typeface="Book Antiqua" charset="0"/>
                <a:ea typeface=""/>
              </a:rPr>
              <a:t>N</a:t>
            </a:r>
          </a:p>
        </p:txBody>
      </p:sp>
      <p:sp>
        <p:nvSpPr>
          <p:cNvPr id="42021" name="Rectangle 37"/>
          <p:cNvSpPr>
            <a:spLocks noChangeArrowheads="1"/>
          </p:cNvSpPr>
          <p:nvPr/>
        </p:nvSpPr>
        <p:spPr bwMode="auto">
          <a:xfrm>
            <a:off x="6332935" y="3452813"/>
            <a:ext cx="690094" cy="29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r>
              <a:rPr lang="en-US" altLang="en-US" sz="1500">
                <a:solidFill>
                  <a:srgbClr val="CF0E30"/>
                </a:solidFill>
                <a:latin typeface="Book Antiqua" charset="0"/>
                <a:ea typeface=""/>
              </a:rPr>
              <a:t># slots</a:t>
            </a:r>
          </a:p>
        </p:txBody>
      </p:sp>
    </p:spTree>
    <p:extLst>
      <p:ext uri="{BB962C8B-B14F-4D97-AF65-F5344CB8AC3E}">
        <p14:creationId xmlns:p14="http://schemas.microsoft.com/office/powerpoint/2010/main" val="68052374"/>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smtClean="0">
                <a:solidFill>
                  <a:schemeClr val="bg1"/>
                </a:solidFill>
              </a:rPr>
              <a:t>DBMS Subsystems</a:t>
            </a:r>
            <a:endParaRPr lang="en-US" altLang="en-US" sz="2400" dirty="0">
              <a:solidFill>
                <a:schemeClr val="bg1"/>
              </a:solidFill>
            </a:endParaRP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a:t>
            </a:r>
            <a:r>
              <a:rPr lang="en-US" altLang="en-US" sz="1050" b="1" dirty="0" smtClean="0">
                <a:solidFill>
                  <a:schemeClr val="bg1"/>
                </a:solidFill>
              </a:rPr>
              <a:t>Introduction to Databases (F18): </a:t>
            </a:r>
            <a:r>
              <a:rPr lang="en-US" altLang="en-US" sz="1050" i="1" dirty="0" smtClean="0">
                <a:solidFill>
                  <a:schemeClr val="bg1"/>
                </a:solidFill>
              </a:rPr>
              <a:t>Lecture 8: Disks, I/O, Indexes</a:t>
            </a:r>
            <a:br>
              <a:rPr lang="en-US" altLang="en-US" sz="1050" i="1" dirty="0" smtClean="0">
                <a:solidFill>
                  <a:schemeClr val="bg1"/>
                </a:solidFill>
              </a:rPr>
            </a:br>
            <a:r>
              <a:rPr lang="de-DE" altLang="en-US" sz="900" i="1" dirty="0" smtClean="0">
                <a:solidFill>
                  <a:schemeClr val="bg1"/>
                </a:solidFill>
              </a:rPr>
              <a:t>© Donald F. Ferguson, 2018</a:t>
            </a:r>
            <a:endParaRPr lang="en-US" altLang="en-US" sz="900" i="1" dirty="0">
              <a:solidFill>
                <a:schemeClr val="bg1"/>
              </a:solidFill>
            </a:endParaRPr>
          </a:p>
        </p:txBody>
      </p:sp>
      <p:pic>
        <p:nvPicPr>
          <p:cNvPr id="2" name="Picture 1"/>
          <p:cNvPicPr>
            <a:picLocks noChangeAspect="1"/>
          </p:cNvPicPr>
          <p:nvPr/>
        </p:nvPicPr>
        <p:blipFill>
          <a:blip r:embed="rId4"/>
          <a:stretch>
            <a:fillRect/>
          </a:stretch>
        </p:blipFill>
        <p:spPr>
          <a:xfrm>
            <a:off x="3306953" y="137815"/>
            <a:ext cx="4378761" cy="4552950"/>
          </a:xfrm>
          <a:prstGeom prst="rect">
            <a:avLst/>
          </a:prstGeom>
        </p:spPr>
      </p:pic>
    </p:spTree>
    <p:extLst>
      <p:ext uri="{BB962C8B-B14F-4D97-AF65-F5344CB8AC3E}">
        <p14:creationId xmlns:p14="http://schemas.microsoft.com/office/powerpoint/2010/main" val="2562313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296" y="59515"/>
            <a:ext cx="8279946" cy="387798"/>
          </a:xfrm>
        </p:spPr>
        <p:txBody>
          <a:bodyPr/>
          <a:lstStyle/>
          <a:p>
            <a:pPr algn="l"/>
            <a:r>
              <a:rPr lang="en-US" dirty="0" smtClean="0">
                <a:solidFill>
                  <a:schemeClr val="bg1"/>
                </a:solidFill>
              </a:rPr>
              <a:t>Block and Record Addresses</a:t>
            </a:r>
            <a:endParaRPr lang="en-US" dirty="0">
              <a:solidFill>
                <a:schemeClr val="bg1"/>
              </a:solidFill>
            </a:endParaRPr>
          </a:p>
        </p:txBody>
      </p:sp>
      <p:sp>
        <p:nvSpPr>
          <p:cNvPr id="10" name="Content Placeholder 9"/>
          <p:cNvSpPr>
            <a:spLocks noGrp="1"/>
          </p:cNvSpPr>
          <p:nvPr>
            <p:ph sz="half" idx="1"/>
          </p:nvPr>
        </p:nvSpPr>
        <p:spPr>
          <a:xfrm>
            <a:off x="325296" y="706593"/>
            <a:ext cx="8399044" cy="3074812"/>
          </a:xfrm>
        </p:spPr>
        <p:txBody>
          <a:bodyPr>
            <a:normAutofit/>
          </a:bodyPr>
          <a:lstStyle/>
          <a:p>
            <a:pPr marL="0" indent="0">
              <a:buNone/>
            </a:pPr>
            <a:r>
              <a:rPr lang="en-US" dirty="0" smtClean="0"/>
              <a:t>Blocks and records have addresses</a:t>
            </a:r>
          </a:p>
          <a:p>
            <a:pPr lvl="1"/>
            <a:r>
              <a:rPr lang="en-US" dirty="0" smtClean="0"/>
              <a:t>Index tables map an index entry to {block, record}</a:t>
            </a:r>
          </a:p>
          <a:p>
            <a:pPr lvl="1"/>
            <a:r>
              <a:rPr lang="en-US" dirty="0" smtClean="0"/>
              <a:t>SELECT scan on a table needs a logical linked list</a:t>
            </a:r>
            <a:br>
              <a:rPr lang="en-US" dirty="0" smtClean="0"/>
            </a:br>
            <a:r>
              <a:rPr lang="en-US" dirty="0" smtClean="0"/>
              <a:t>of the blocks holding records, e.g. “next block.”</a:t>
            </a:r>
          </a:p>
          <a:p>
            <a:pPr lvl="1"/>
            <a:r>
              <a:rPr lang="en-US" dirty="0" smtClean="0"/>
              <a:t>Index elements are themselves blocks, and need to</a:t>
            </a:r>
            <a:br>
              <a:rPr lang="en-US" dirty="0" smtClean="0"/>
            </a:br>
            <a:r>
              <a:rPr lang="en-US" dirty="0" smtClean="0"/>
              <a:t>reference other nodes in the index.</a:t>
            </a:r>
          </a:p>
          <a:p>
            <a:r>
              <a:rPr lang="en-US" dirty="0" smtClean="0"/>
              <a:t>But, </a:t>
            </a:r>
            <a:r>
              <a:rPr lang="mr-IN" dirty="0" smtClean="0"/>
              <a:t>…</a:t>
            </a:r>
            <a:endParaRPr lang="en-US" dirty="0" smtClean="0"/>
          </a:p>
          <a:p>
            <a:pPr lvl="1"/>
            <a:r>
              <a:rPr lang="en-US" dirty="0" smtClean="0"/>
              <a:t>The blocks can be all over the place, and</a:t>
            </a:r>
          </a:p>
          <a:p>
            <a:pPr lvl="1"/>
            <a:r>
              <a:rPr lang="en-US" dirty="0" smtClean="0"/>
              <a:t>Each “place” has a different address</a:t>
            </a:r>
            <a:br>
              <a:rPr lang="en-US" dirty="0" smtClean="0"/>
            </a:br>
            <a:r>
              <a:rPr lang="en-US" dirty="0" smtClean="0"/>
              <a:t>format and access protocol.</a:t>
            </a:r>
          </a:p>
          <a:p>
            <a:endParaRPr lang="en-US" dirty="0"/>
          </a:p>
        </p:txBody>
      </p:sp>
      <p:pic>
        <p:nvPicPr>
          <p:cNvPr id="4" name="Picture 3"/>
          <p:cNvPicPr>
            <a:picLocks noChangeAspect="1"/>
          </p:cNvPicPr>
          <p:nvPr/>
        </p:nvPicPr>
        <p:blipFill>
          <a:blip r:embed="rId2"/>
          <a:stretch>
            <a:fillRect/>
          </a:stretch>
        </p:blipFill>
        <p:spPr>
          <a:xfrm>
            <a:off x="6629363" y="318794"/>
            <a:ext cx="2076487" cy="1009092"/>
          </a:xfrm>
          <a:prstGeom prst="rect">
            <a:avLst/>
          </a:prstGeom>
        </p:spPr>
      </p:pic>
      <p:pic>
        <p:nvPicPr>
          <p:cNvPr id="5" name="Picture 4"/>
          <p:cNvPicPr>
            <a:picLocks noChangeAspect="1"/>
          </p:cNvPicPr>
          <p:nvPr/>
        </p:nvPicPr>
        <p:blipFill>
          <a:blip r:embed="rId3"/>
          <a:stretch>
            <a:fillRect/>
          </a:stretch>
        </p:blipFill>
        <p:spPr>
          <a:xfrm>
            <a:off x="6868226" y="1644911"/>
            <a:ext cx="1919458" cy="1277312"/>
          </a:xfrm>
          <a:prstGeom prst="rect">
            <a:avLst/>
          </a:prstGeom>
        </p:spPr>
      </p:pic>
      <p:pic>
        <p:nvPicPr>
          <p:cNvPr id="6" name="Picture 5"/>
          <p:cNvPicPr>
            <a:picLocks noChangeAspect="1"/>
          </p:cNvPicPr>
          <p:nvPr/>
        </p:nvPicPr>
        <p:blipFill>
          <a:blip r:embed="rId4"/>
          <a:stretch>
            <a:fillRect/>
          </a:stretch>
        </p:blipFill>
        <p:spPr>
          <a:xfrm>
            <a:off x="7018581" y="3329235"/>
            <a:ext cx="1821027" cy="1341444"/>
          </a:xfrm>
          <a:prstGeom prst="rect">
            <a:avLst/>
          </a:prstGeom>
        </p:spPr>
      </p:pic>
      <p:pic>
        <p:nvPicPr>
          <p:cNvPr id="7" name="Picture 6"/>
          <p:cNvPicPr>
            <a:picLocks noChangeAspect="1"/>
          </p:cNvPicPr>
          <p:nvPr/>
        </p:nvPicPr>
        <p:blipFill>
          <a:blip r:embed="rId5"/>
          <a:stretch>
            <a:fillRect/>
          </a:stretch>
        </p:blipFill>
        <p:spPr>
          <a:xfrm>
            <a:off x="1856955" y="3936874"/>
            <a:ext cx="2510187" cy="530322"/>
          </a:xfrm>
          <a:prstGeom prst="rect">
            <a:avLst/>
          </a:prstGeom>
        </p:spPr>
      </p:pic>
      <p:pic>
        <p:nvPicPr>
          <p:cNvPr id="9" name="Picture 8"/>
          <p:cNvPicPr>
            <a:picLocks noChangeAspect="1"/>
          </p:cNvPicPr>
          <p:nvPr/>
        </p:nvPicPr>
        <p:blipFill>
          <a:blip r:embed="rId6"/>
          <a:stretch>
            <a:fillRect/>
          </a:stretch>
        </p:blipFill>
        <p:spPr>
          <a:xfrm>
            <a:off x="4928777" y="3461561"/>
            <a:ext cx="1925320" cy="1210473"/>
          </a:xfrm>
          <a:prstGeom prst="rect">
            <a:avLst/>
          </a:prstGeom>
        </p:spPr>
      </p:pic>
      <p:pic>
        <p:nvPicPr>
          <p:cNvPr id="8" name="Picture 7"/>
          <p:cNvPicPr>
            <a:picLocks noChangeAspect="1"/>
          </p:cNvPicPr>
          <p:nvPr/>
        </p:nvPicPr>
        <p:blipFill>
          <a:blip r:embed="rId7"/>
          <a:stretch>
            <a:fillRect/>
          </a:stretch>
        </p:blipFill>
        <p:spPr>
          <a:xfrm>
            <a:off x="5070233" y="3046246"/>
            <a:ext cx="1457245" cy="830630"/>
          </a:xfrm>
          <a:prstGeom prst="rect">
            <a:avLst/>
          </a:prstGeom>
        </p:spPr>
      </p:pic>
      <p:sp>
        <p:nvSpPr>
          <p:cNvPr id="11" name="TextBox 10"/>
          <p:cNvSpPr txBox="1"/>
          <p:nvPr/>
        </p:nvSpPr>
        <p:spPr>
          <a:xfrm>
            <a:off x="7014992" y="0"/>
            <a:ext cx="1415772" cy="341632"/>
          </a:xfrm>
          <a:prstGeom prst="rect">
            <a:avLst/>
          </a:prstGeom>
          <a:noFill/>
        </p:spPr>
        <p:txBody>
          <a:bodyPr wrap="none" rtlCol="0">
            <a:spAutoFit/>
          </a:bodyPr>
          <a:lstStyle/>
          <a:p>
            <a:pPr>
              <a:lnSpc>
                <a:spcPct val="90000"/>
              </a:lnSpc>
              <a:spcBef>
                <a:spcPts val="600"/>
              </a:spcBef>
              <a:spcAft>
                <a:spcPts val="0"/>
              </a:spcAft>
              <a:buClr>
                <a:schemeClr val="bg1"/>
              </a:buClr>
            </a:pPr>
            <a:r>
              <a:rPr lang="en-US" sz="1800" dirty="0" smtClean="0">
                <a:latin typeface="+mn-lt"/>
              </a:rPr>
              <a:t>Disk Room 1</a:t>
            </a:r>
          </a:p>
        </p:txBody>
      </p:sp>
      <p:sp>
        <p:nvSpPr>
          <p:cNvPr id="12" name="TextBox 11"/>
          <p:cNvSpPr txBox="1"/>
          <p:nvPr/>
        </p:nvSpPr>
        <p:spPr>
          <a:xfrm>
            <a:off x="7014992" y="1348793"/>
            <a:ext cx="1415772" cy="341632"/>
          </a:xfrm>
          <a:prstGeom prst="rect">
            <a:avLst/>
          </a:prstGeom>
          <a:noFill/>
        </p:spPr>
        <p:txBody>
          <a:bodyPr wrap="none" rtlCol="0">
            <a:spAutoFit/>
          </a:bodyPr>
          <a:lstStyle/>
          <a:p>
            <a:pPr>
              <a:lnSpc>
                <a:spcPct val="90000"/>
              </a:lnSpc>
              <a:spcBef>
                <a:spcPts val="600"/>
              </a:spcBef>
              <a:spcAft>
                <a:spcPts val="0"/>
              </a:spcAft>
              <a:buClr>
                <a:schemeClr val="bg1"/>
              </a:buClr>
            </a:pPr>
            <a:r>
              <a:rPr lang="en-US" sz="1800" dirty="0" smtClean="0">
                <a:latin typeface="+mn-lt"/>
              </a:rPr>
              <a:t>Disk Room 2</a:t>
            </a:r>
          </a:p>
        </p:txBody>
      </p:sp>
      <p:sp>
        <p:nvSpPr>
          <p:cNvPr id="13" name="TextBox 12"/>
          <p:cNvSpPr txBox="1"/>
          <p:nvPr/>
        </p:nvSpPr>
        <p:spPr>
          <a:xfrm>
            <a:off x="7286819" y="2987603"/>
            <a:ext cx="1380634" cy="341632"/>
          </a:xfrm>
          <a:prstGeom prst="rect">
            <a:avLst/>
          </a:prstGeom>
          <a:noFill/>
        </p:spPr>
        <p:txBody>
          <a:bodyPr wrap="none" rtlCol="0">
            <a:spAutoFit/>
          </a:bodyPr>
          <a:lstStyle/>
          <a:p>
            <a:pPr>
              <a:lnSpc>
                <a:spcPct val="90000"/>
              </a:lnSpc>
              <a:spcBef>
                <a:spcPts val="600"/>
              </a:spcBef>
              <a:spcAft>
                <a:spcPts val="0"/>
              </a:spcAft>
              <a:buClr>
                <a:schemeClr val="bg1"/>
              </a:buClr>
            </a:pPr>
            <a:r>
              <a:rPr lang="en-US" sz="1800" dirty="0" smtClean="0">
                <a:latin typeface="+mn-lt"/>
              </a:rPr>
              <a:t>Tape Library</a:t>
            </a:r>
          </a:p>
        </p:txBody>
      </p:sp>
      <p:sp>
        <p:nvSpPr>
          <p:cNvPr id="14" name="TextBox 13"/>
          <p:cNvSpPr txBox="1"/>
          <p:nvPr/>
        </p:nvSpPr>
        <p:spPr>
          <a:xfrm>
            <a:off x="5337831" y="2704614"/>
            <a:ext cx="922047" cy="341632"/>
          </a:xfrm>
          <a:prstGeom prst="rect">
            <a:avLst/>
          </a:prstGeom>
          <a:noFill/>
        </p:spPr>
        <p:txBody>
          <a:bodyPr wrap="none" rtlCol="0">
            <a:spAutoFit/>
          </a:bodyPr>
          <a:lstStyle/>
          <a:p>
            <a:pPr>
              <a:lnSpc>
                <a:spcPct val="90000"/>
              </a:lnSpc>
              <a:spcBef>
                <a:spcPts val="600"/>
              </a:spcBef>
              <a:spcAft>
                <a:spcPts val="0"/>
              </a:spcAft>
              <a:buClr>
                <a:schemeClr val="bg1"/>
              </a:buClr>
            </a:pPr>
            <a:r>
              <a:rPr lang="en-US" sz="1800" smtClean="0">
                <a:latin typeface="+mn-lt"/>
              </a:rPr>
              <a:t>Cloud 1</a:t>
            </a:r>
            <a:endParaRPr lang="en-US" sz="1800" dirty="0" smtClean="0">
              <a:latin typeface="+mn-lt"/>
            </a:endParaRPr>
          </a:p>
        </p:txBody>
      </p:sp>
      <p:sp>
        <p:nvSpPr>
          <p:cNvPr id="15" name="TextBox 14"/>
          <p:cNvSpPr txBox="1"/>
          <p:nvPr/>
        </p:nvSpPr>
        <p:spPr>
          <a:xfrm>
            <a:off x="2443022" y="3766058"/>
            <a:ext cx="922047" cy="341632"/>
          </a:xfrm>
          <a:prstGeom prst="rect">
            <a:avLst/>
          </a:prstGeom>
          <a:noFill/>
        </p:spPr>
        <p:txBody>
          <a:bodyPr wrap="none" rtlCol="0">
            <a:spAutoFit/>
          </a:bodyPr>
          <a:lstStyle/>
          <a:p>
            <a:pPr>
              <a:lnSpc>
                <a:spcPct val="90000"/>
              </a:lnSpc>
              <a:spcBef>
                <a:spcPts val="600"/>
              </a:spcBef>
              <a:spcAft>
                <a:spcPts val="0"/>
              </a:spcAft>
              <a:buClr>
                <a:schemeClr val="bg1"/>
              </a:buClr>
            </a:pPr>
            <a:r>
              <a:rPr lang="en-US" sz="1800" dirty="0" smtClean="0">
                <a:latin typeface="+mn-lt"/>
              </a:rPr>
              <a:t>Cloud 2</a:t>
            </a:r>
          </a:p>
        </p:txBody>
      </p:sp>
    </p:spTree>
    <p:extLst>
      <p:ext uri="{BB962C8B-B14F-4D97-AF65-F5344CB8AC3E}">
        <p14:creationId xmlns:p14="http://schemas.microsoft.com/office/powerpoint/2010/main" val="1663220921"/>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8214"/>
            <a:ext cx="8279946" cy="387798"/>
          </a:xfrm>
        </p:spPr>
        <p:txBody>
          <a:bodyPr/>
          <a:lstStyle/>
          <a:p>
            <a:pPr algn="l"/>
            <a:r>
              <a:rPr lang="en-US" dirty="0" smtClean="0">
                <a:solidFill>
                  <a:schemeClr val="bg1"/>
                </a:solidFill>
              </a:rPr>
              <a:t>Data Address Space (Overly Simply)</a:t>
            </a:r>
            <a:endParaRPr lang="en-US" dirty="0">
              <a:solidFill>
                <a:schemeClr val="bg1"/>
              </a:solidFill>
            </a:endParaRPr>
          </a:p>
        </p:txBody>
      </p:sp>
      <p:sp>
        <p:nvSpPr>
          <p:cNvPr id="3" name="Content Placeholder 2"/>
          <p:cNvSpPr>
            <a:spLocks noGrp="1"/>
          </p:cNvSpPr>
          <p:nvPr>
            <p:ph sz="half" idx="1"/>
          </p:nvPr>
        </p:nvSpPr>
        <p:spPr>
          <a:xfrm>
            <a:off x="457200" y="740664"/>
            <a:ext cx="8267140" cy="3774580"/>
          </a:xfrm>
        </p:spPr>
        <p:txBody>
          <a:bodyPr>
            <a:normAutofit fontScale="92500" lnSpcReduction="20000"/>
          </a:bodyPr>
          <a:lstStyle/>
          <a:p>
            <a:pPr>
              <a:lnSpc>
                <a:spcPct val="120000"/>
              </a:lnSpc>
              <a:spcBef>
                <a:spcPts val="0"/>
              </a:spcBef>
              <a:spcAft>
                <a:spcPts val="200"/>
              </a:spcAft>
            </a:pPr>
            <a:r>
              <a:rPr lang="en-US" dirty="0" smtClean="0"/>
              <a:t>The block/storage system represents block addresses with</a:t>
            </a:r>
          </a:p>
          <a:p>
            <a:pPr lvl="1">
              <a:lnSpc>
                <a:spcPct val="120000"/>
              </a:lnSpc>
              <a:spcBef>
                <a:spcPts val="0"/>
              </a:spcBef>
              <a:spcAft>
                <a:spcPts val="200"/>
              </a:spcAft>
            </a:pPr>
            <a:r>
              <a:rPr lang="en-US" dirty="0" smtClean="0"/>
              <a:t>A logical ID</a:t>
            </a:r>
          </a:p>
          <a:p>
            <a:pPr lvl="1">
              <a:lnSpc>
                <a:spcPct val="120000"/>
              </a:lnSpc>
              <a:spcBef>
                <a:spcPts val="0"/>
              </a:spcBef>
              <a:spcAft>
                <a:spcPts val="200"/>
              </a:spcAft>
            </a:pPr>
            <a:r>
              <a:rPr lang="en-US" dirty="0" smtClean="0"/>
              <a:t>That is simply a string, e.g. UUID or has some structure.</a:t>
            </a:r>
          </a:p>
          <a:p>
            <a:pPr>
              <a:lnSpc>
                <a:spcPct val="120000"/>
              </a:lnSpc>
              <a:spcBef>
                <a:spcPts val="0"/>
              </a:spcBef>
              <a:spcAft>
                <a:spcPts val="200"/>
              </a:spcAft>
            </a:pPr>
            <a:r>
              <a:rPr lang="en-US" dirty="0" smtClean="0"/>
              <a:t>There is a logical address to physical address mapping table that maps a logical address to a physical address</a:t>
            </a:r>
          </a:p>
          <a:p>
            <a:pPr lvl="1">
              <a:lnSpc>
                <a:spcPct val="120000"/>
              </a:lnSpc>
              <a:spcBef>
                <a:spcPts val="0"/>
              </a:spcBef>
              <a:spcAft>
                <a:spcPts val="200"/>
              </a:spcAft>
            </a:pPr>
            <a:r>
              <a:rPr lang="en-US" dirty="0" smtClean="0"/>
              <a:t>Block/storage engine ID.</a:t>
            </a:r>
          </a:p>
          <a:p>
            <a:pPr lvl="1">
              <a:lnSpc>
                <a:spcPct val="120000"/>
              </a:lnSpc>
              <a:spcBef>
                <a:spcPts val="0"/>
              </a:spcBef>
              <a:spcAft>
                <a:spcPts val="200"/>
              </a:spcAft>
            </a:pPr>
            <a:r>
              <a:rPr lang="en-US" dirty="0" smtClean="0"/>
              <a:t>An opaque address string that </a:t>
            </a:r>
            <a:r>
              <a:rPr lang="en-US" i="1" dirty="0" smtClean="0"/>
              <a:t>the specific engine understands and manages</a:t>
            </a:r>
            <a:r>
              <a:rPr lang="en-US" dirty="0" smtClean="0"/>
              <a:t>.</a:t>
            </a:r>
          </a:p>
          <a:p>
            <a:pPr>
              <a:lnSpc>
                <a:spcPct val="120000"/>
              </a:lnSpc>
              <a:spcBef>
                <a:spcPts val="0"/>
              </a:spcBef>
              <a:spcAft>
                <a:spcPts val="200"/>
              </a:spcAft>
            </a:pPr>
            <a:r>
              <a:rPr lang="en-US" dirty="0" smtClean="0"/>
              <a:t>For example, in a storage area network, the physical address might be</a:t>
            </a:r>
          </a:p>
          <a:p>
            <a:pPr lvl="1">
              <a:lnSpc>
                <a:spcPct val="120000"/>
              </a:lnSpc>
              <a:spcBef>
                <a:spcPts val="0"/>
              </a:spcBef>
              <a:spcAft>
                <a:spcPts val="200"/>
              </a:spcAft>
            </a:pPr>
            <a:r>
              <a:rPr lang="en-US" dirty="0" smtClean="0"/>
              <a:t>IP address of storage server.</a:t>
            </a:r>
          </a:p>
          <a:p>
            <a:pPr lvl="1">
              <a:lnSpc>
                <a:spcPct val="120000"/>
              </a:lnSpc>
              <a:spcBef>
                <a:spcPts val="0"/>
              </a:spcBef>
              <a:spcAft>
                <a:spcPts val="200"/>
              </a:spcAft>
            </a:pPr>
            <a:r>
              <a:rPr lang="en-US" dirty="0" smtClean="0"/>
              <a:t>ID of disk attached to the server.</a:t>
            </a:r>
          </a:p>
          <a:p>
            <a:pPr lvl="1">
              <a:lnSpc>
                <a:spcPct val="120000"/>
              </a:lnSpc>
              <a:spcBef>
                <a:spcPts val="0"/>
              </a:spcBef>
              <a:spcAft>
                <a:spcPts val="200"/>
              </a:spcAft>
            </a:pPr>
            <a:r>
              <a:rPr lang="en-US" dirty="0" smtClean="0"/>
              <a:t>{Cylinder, Track, Sector}</a:t>
            </a:r>
          </a:p>
          <a:p>
            <a:pPr marL="0" indent="0">
              <a:lnSpc>
                <a:spcPct val="120000"/>
              </a:lnSpc>
              <a:spcBef>
                <a:spcPts val="0"/>
              </a:spcBef>
              <a:spcAft>
                <a:spcPts val="200"/>
              </a:spcAft>
              <a:buNone/>
            </a:pPr>
            <a:r>
              <a:rPr lang="en-US" dirty="0" smtClean="0"/>
              <a:t>Any reference to a block, e.g. in an index node, uses the logical address.</a:t>
            </a:r>
          </a:p>
          <a:p>
            <a:pPr marL="0" indent="0" algn="ctr">
              <a:lnSpc>
                <a:spcPct val="120000"/>
              </a:lnSpc>
              <a:spcBef>
                <a:spcPts val="0"/>
              </a:spcBef>
              <a:spcAft>
                <a:spcPts val="200"/>
              </a:spcAft>
              <a:buNone/>
            </a:pPr>
            <a:r>
              <a:rPr lang="en-US" dirty="0" smtClean="0"/>
              <a:t>Figuring out where, when and why to put a block in a specific engine/domain is an important optimization function in DMBS.</a:t>
            </a:r>
            <a:endParaRPr lang="en-US" dirty="0"/>
          </a:p>
        </p:txBody>
      </p:sp>
    </p:spTree>
    <p:extLst>
      <p:ext uri="{BB962C8B-B14F-4D97-AF65-F5344CB8AC3E}">
        <p14:creationId xmlns:p14="http://schemas.microsoft.com/office/powerpoint/2010/main" val="2106869895"/>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smtClean="0">
                <a:solidFill>
                  <a:schemeClr val="bg1"/>
                </a:solidFill>
              </a:rPr>
              <a:t>Buffer Pools</a:t>
            </a:r>
            <a:endParaRPr lang="en-US" altLang="en-US" sz="1600" i="1" dirty="0">
              <a:solidFill>
                <a:schemeClr val="bg1"/>
              </a:solidFill>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52</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8: Disks, I/O, Indexes</a:t>
            </a:r>
          </a:p>
        </p:txBody>
      </p:sp>
    </p:spTree>
    <p:extLst>
      <p:ext uri="{BB962C8B-B14F-4D97-AF65-F5344CB8AC3E}">
        <p14:creationId xmlns:p14="http://schemas.microsoft.com/office/powerpoint/2010/main" val="202356538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394" y="0"/>
            <a:ext cx="8279946" cy="387798"/>
          </a:xfrm>
        </p:spPr>
        <p:txBody>
          <a:bodyPr/>
          <a:lstStyle/>
          <a:p>
            <a:pPr algn="l"/>
            <a:r>
              <a:rPr lang="en-US" dirty="0" smtClean="0">
                <a:solidFill>
                  <a:schemeClr val="bg1"/>
                </a:solidFill>
              </a:rPr>
              <a:t>The Logical Concept</a:t>
            </a:r>
            <a:endParaRPr lang="en-US" dirty="0">
              <a:solidFill>
                <a:schemeClr val="bg1"/>
              </a:solidFill>
            </a:endParaRPr>
          </a:p>
        </p:txBody>
      </p:sp>
      <p:sp>
        <p:nvSpPr>
          <p:cNvPr id="4" name="Content Placeholder 3"/>
          <p:cNvSpPr>
            <a:spLocks noGrp="1"/>
          </p:cNvSpPr>
          <p:nvPr>
            <p:ph sz="half" idx="1"/>
          </p:nvPr>
        </p:nvSpPr>
        <p:spPr>
          <a:xfrm>
            <a:off x="444394" y="504329"/>
            <a:ext cx="8267140" cy="978408"/>
          </a:xfrm>
        </p:spPr>
        <p:txBody>
          <a:bodyPr/>
          <a:lstStyle/>
          <a:p>
            <a:r>
              <a:rPr lang="en-US" dirty="0" smtClean="0"/>
              <a:t>The DBMS and queries can only manipulate in-memory blocks and records.</a:t>
            </a:r>
          </a:p>
          <a:p>
            <a:r>
              <a:rPr lang="en-US" dirty="0" smtClean="0"/>
              <a:t>A very, very, very small fraction of all blocks fit in memory.</a:t>
            </a:r>
            <a:endParaRPr lang="en-US" dirty="0"/>
          </a:p>
        </p:txBody>
      </p:sp>
      <p:pic>
        <p:nvPicPr>
          <p:cNvPr id="3" name="Picture 2"/>
          <p:cNvPicPr>
            <a:picLocks noChangeAspect="1"/>
          </p:cNvPicPr>
          <p:nvPr/>
        </p:nvPicPr>
        <p:blipFill>
          <a:blip r:embed="rId2"/>
          <a:stretch>
            <a:fillRect/>
          </a:stretch>
        </p:blipFill>
        <p:spPr>
          <a:xfrm>
            <a:off x="914400" y="1482737"/>
            <a:ext cx="5793432" cy="3036130"/>
          </a:xfrm>
          <a:prstGeom prst="rect">
            <a:avLst/>
          </a:prstGeom>
        </p:spPr>
      </p:pic>
    </p:spTree>
    <p:extLst>
      <p:ext uri="{BB962C8B-B14F-4D97-AF65-F5344CB8AC3E}">
        <p14:creationId xmlns:p14="http://schemas.microsoft.com/office/powerpoint/2010/main" val="616958625"/>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27651"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27652" name="Rectangle 4"/>
          <p:cNvSpPr>
            <a:spLocks noGrp="1" noChangeArrowheads="1"/>
          </p:cNvSpPr>
          <p:nvPr>
            <p:ph type="title"/>
          </p:nvPr>
        </p:nvSpPr>
        <p:spPr>
          <a:noFill/>
          <a:ln/>
        </p:spPr>
        <p:txBody>
          <a:bodyPr/>
          <a:lstStyle/>
          <a:p>
            <a:r>
              <a:rPr lang="en-US" altLang="en-US"/>
              <a:t>When a Page is Requested ...</a:t>
            </a:r>
          </a:p>
        </p:txBody>
      </p:sp>
      <p:sp>
        <p:nvSpPr>
          <p:cNvPr id="27653" name="Rectangle 5"/>
          <p:cNvSpPr>
            <a:spLocks noGrp="1" noChangeArrowheads="1"/>
          </p:cNvSpPr>
          <p:nvPr>
            <p:ph type="body" idx="1"/>
          </p:nvPr>
        </p:nvSpPr>
        <p:spPr>
          <a:xfrm>
            <a:off x="1771650" y="1485900"/>
            <a:ext cx="5086350" cy="1828800"/>
          </a:xfrm>
          <a:noFill/>
          <a:ln/>
        </p:spPr>
        <p:txBody>
          <a:bodyPr/>
          <a:lstStyle/>
          <a:p>
            <a:r>
              <a:rPr lang="en-US" altLang="en-US"/>
              <a:t>If requested page is not in pool:</a:t>
            </a:r>
          </a:p>
          <a:p>
            <a:pPr lvl="1">
              <a:buSzPct val="75000"/>
            </a:pPr>
            <a:r>
              <a:rPr lang="en-US" altLang="en-US"/>
              <a:t>Choose a frame for </a:t>
            </a:r>
            <a:r>
              <a:rPr lang="en-US" altLang="en-US" i="1">
                <a:solidFill>
                  <a:schemeClr val="accent2"/>
                </a:solidFill>
              </a:rPr>
              <a:t>replacement</a:t>
            </a:r>
          </a:p>
          <a:p>
            <a:pPr lvl="1">
              <a:buSzPct val="75000"/>
            </a:pPr>
            <a:r>
              <a:rPr lang="en-US" altLang="en-US"/>
              <a:t>If  frame is dirty, write it to disk</a:t>
            </a:r>
          </a:p>
          <a:p>
            <a:pPr lvl="1">
              <a:buSzPct val="75000"/>
            </a:pPr>
            <a:r>
              <a:rPr lang="en-US" altLang="en-US"/>
              <a:t>Read requested page into chosen frame</a:t>
            </a:r>
          </a:p>
          <a:p>
            <a:r>
              <a:rPr lang="en-US" altLang="en-US" i="1"/>
              <a:t>Pin </a:t>
            </a:r>
            <a:r>
              <a:rPr lang="en-US" altLang="en-US"/>
              <a:t>the page and return its address.  </a:t>
            </a:r>
          </a:p>
        </p:txBody>
      </p:sp>
      <p:sp>
        <p:nvSpPr>
          <p:cNvPr id="27654" name="Rectangle 6"/>
          <p:cNvSpPr>
            <a:spLocks noChangeArrowheads="1"/>
          </p:cNvSpPr>
          <p:nvPr/>
        </p:nvSpPr>
        <p:spPr bwMode="auto">
          <a:xfrm>
            <a:off x="1816894" y="3439716"/>
            <a:ext cx="9101138" cy="389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hangingPunct="0"/>
            <a:endParaRPr lang="en-US">
              <a:solidFill>
                <a:srgbClr val="005400"/>
              </a:solidFill>
              <a:latin typeface="Times New Roman" charset="0"/>
              <a:ea typeface=""/>
            </a:endParaRPr>
          </a:p>
        </p:txBody>
      </p:sp>
      <p:sp>
        <p:nvSpPr>
          <p:cNvPr id="27655" name="Rectangle 7"/>
          <p:cNvSpPr>
            <a:spLocks noChangeArrowheads="1"/>
          </p:cNvSpPr>
          <p:nvPr/>
        </p:nvSpPr>
        <p:spPr bwMode="auto">
          <a:xfrm>
            <a:off x="1818085" y="3555206"/>
            <a:ext cx="5888632" cy="778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defTabSz="685800" eaLnBrk="0" hangingPunct="0">
              <a:spcBef>
                <a:spcPct val="20000"/>
              </a:spcBef>
              <a:buClr>
                <a:srgbClr val="005400"/>
              </a:buClr>
              <a:buSzPct val="75000"/>
              <a:buFont typeface="Monotype Sorts" charset="2"/>
              <a:buChar char="*"/>
            </a:pPr>
            <a:r>
              <a:rPr lang="en-US" altLang="en-US" sz="2100">
                <a:solidFill>
                  <a:srgbClr val="005400"/>
                </a:solidFill>
                <a:latin typeface="Book Antiqua" charset="0"/>
                <a:ea typeface=""/>
              </a:rPr>
              <a:t> </a:t>
            </a:r>
            <a:r>
              <a:rPr lang="en-US" altLang="en-US" sz="2100" i="1">
                <a:solidFill>
                  <a:srgbClr val="005400"/>
                </a:solidFill>
                <a:latin typeface="Book Antiqua" charset="0"/>
                <a:ea typeface=""/>
              </a:rPr>
              <a:t> If requests can be predicted (e.g., sequential scans)</a:t>
            </a:r>
          </a:p>
          <a:p>
            <a:pPr defTabSz="685800" eaLnBrk="0" hangingPunct="0">
              <a:spcBef>
                <a:spcPct val="20000"/>
              </a:spcBef>
            </a:pPr>
            <a:r>
              <a:rPr lang="en-US" altLang="en-US" sz="2100" i="1">
                <a:solidFill>
                  <a:srgbClr val="005400"/>
                </a:solidFill>
                <a:latin typeface="Book Antiqua" charset="0"/>
                <a:ea typeface=""/>
              </a:rPr>
              <a:t>  pages can be </a:t>
            </a:r>
            <a:r>
              <a:rPr lang="en-US" altLang="en-US" sz="2100" i="1" u="sng">
                <a:solidFill>
                  <a:srgbClr val="FC0128"/>
                </a:solidFill>
                <a:latin typeface="Book Antiqua" charset="0"/>
                <a:ea typeface=""/>
              </a:rPr>
              <a:t>pre-fetched</a:t>
            </a:r>
            <a:r>
              <a:rPr lang="en-US" altLang="en-US" sz="2100" i="1">
                <a:solidFill>
                  <a:srgbClr val="FC0128"/>
                </a:solidFill>
                <a:latin typeface="Book Antiqua" charset="0"/>
                <a:ea typeface=""/>
              </a:rPr>
              <a:t> </a:t>
            </a:r>
            <a:r>
              <a:rPr lang="en-US" altLang="en-US" sz="2100" i="1">
                <a:solidFill>
                  <a:srgbClr val="005400"/>
                </a:solidFill>
                <a:latin typeface="Book Antiqua" charset="0"/>
                <a:ea typeface=""/>
              </a:rPr>
              <a:t>several pages at a time!</a:t>
            </a:r>
          </a:p>
        </p:txBody>
      </p:sp>
    </p:spTree>
    <p:extLst>
      <p:ext uri="{BB962C8B-B14F-4D97-AF65-F5344CB8AC3E}">
        <p14:creationId xmlns:p14="http://schemas.microsoft.com/office/powerpoint/2010/main" val="257239547"/>
      </p:ext>
    </p:extLst>
  </p:cSld>
  <p:clrMapOvr>
    <a:masterClrMapping/>
  </p:clrMapOvr>
  <p:transition>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699"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700" name="Rectangle 4"/>
          <p:cNvSpPr>
            <a:spLocks noGrp="1" noChangeArrowheads="1"/>
          </p:cNvSpPr>
          <p:nvPr>
            <p:ph type="title"/>
          </p:nvPr>
        </p:nvSpPr>
        <p:spPr>
          <a:noFill/>
          <a:ln/>
        </p:spPr>
        <p:txBody>
          <a:bodyPr/>
          <a:lstStyle/>
          <a:p>
            <a:r>
              <a:rPr lang="en-US" altLang="en-US"/>
              <a:t>More on Buffer Management</a:t>
            </a:r>
          </a:p>
        </p:txBody>
      </p:sp>
      <p:sp>
        <p:nvSpPr>
          <p:cNvPr id="29701" name="Rectangle 5"/>
          <p:cNvSpPr>
            <a:spLocks noGrp="1" noChangeArrowheads="1"/>
          </p:cNvSpPr>
          <p:nvPr>
            <p:ph type="body" idx="1"/>
          </p:nvPr>
        </p:nvSpPr>
        <p:spPr>
          <a:noFill/>
          <a:ln/>
        </p:spPr>
        <p:txBody>
          <a:bodyPr/>
          <a:lstStyle/>
          <a:p>
            <a:r>
              <a:rPr lang="en-US" altLang="en-US"/>
              <a:t>Requestor of page must unpin it, and indicate whether page has been modified: </a:t>
            </a:r>
          </a:p>
          <a:p>
            <a:pPr lvl="1">
              <a:buSzPct val="75000"/>
            </a:pPr>
            <a:r>
              <a:rPr lang="en-US" altLang="en-US" i="1">
                <a:solidFill>
                  <a:schemeClr val="accent2"/>
                </a:solidFill>
              </a:rPr>
              <a:t>dirty</a:t>
            </a:r>
            <a:r>
              <a:rPr lang="en-US" altLang="en-US" i="1"/>
              <a:t> </a:t>
            </a:r>
            <a:r>
              <a:rPr lang="en-US" altLang="en-US"/>
              <a:t>bit is used for this.</a:t>
            </a:r>
          </a:p>
          <a:p>
            <a:r>
              <a:rPr lang="en-US" altLang="en-US"/>
              <a:t>Page in pool may be requested many times, </a:t>
            </a:r>
          </a:p>
          <a:p>
            <a:pPr lvl="1">
              <a:buSzPct val="75000"/>
            </a:pPr>
            <a:r>
              <a:rPr lang="en-US" altLang="en-US"/>
              <a:t>a </a:t>
            </a:r>
            <a:r>
              <a:rPr lang="en-US" altLang="en-US" i="1">
                <a:solidFill>
                  <a:schemeClr val="accent2"/>
                </a:solidFill>
              </a:rPr>
              <a:t>pin count </a:t>
            </a:r>
            <a:r>
              <a:rPr lang="en-US" altLang="en-US"/>
              <a:t>is used.  A page is a candidate for replacement iff </a:t>
            </a:r>
            <a:r>
              <a:rPr lang="en-US" altLang="en-US" i="1"/>
              <a:t>pin count </a:t>
            </a:r>
            <a:r>
              <a:rPr lang="en-US" altLang="en-US"/>
              <a:t>= 0.</a:t>
            </a:r>
          </a:p>
          <a:p>
            <a:r>
              <a:rPr lang="en-US" altLang="en-US"/>
              <a:t>CC &amp; recovery may entail additional I/O when a frame is chosen for replacement. (</a:t>
            </a:r>
            <a:r>
              <a:rPr lang="en-US" altLang="en-US" i="1"/>
              <a:t>Write-Ahead Log </a:t>
            </a:r>
            <a:r>
              <a:rPr lang="en-US" altLang="en-US"/>
              <a:t>protocol; more later.)</a:t>
            </a:r>
          </a:p>
        </p:txBody>
      </p:sp>
    </p:spTree>
    <p:extLst>
      <p:ext uri="{BB962C8B-B14F-4D97-AF65-F5344CB8AC3E}">
        <p14:creationId xmlns:p14="http://schemas.microsoft.com/office/powerpoint/2010/main" val="1735913816"/>
      </p:ext>
    </p:extLst>
  </p:cSld>
  <p:clrMapOvr>
    <a:masterClrMapping/>
  </p:clrMapOvr>
  <p:transition>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747"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748" name="Rectangle 4"/>
          <p:cNvSpPr>
            <a:spLocks noGrp="1" noChangeArrowheads="1"/>
          </p:cNvSpPr>
          <p:nvPr>
            <p:ph type="title"/>
          </p:nvPr>
        </p:nvSpPr>
        <p:spPr>
          <a:noFill/>
          <a:ln/>
        </p:spPr>
        <p:txBody>
          <a:bodyPr/>
          <a:lstStyle/>
          <a:p>
            <a:r>
              <a:rPr lang="en-US" altLang="en-US"/>
              <a:t>Buffer Replacement Policy</a:t>
            </a:r>
          </a:p>
        </p:txBody>
      </p:sp>
      <p:sp>
        <p:nvSpPr>
          <p:cNvPr id="31749" name="Rectangle 5"/>
          <p:cNvSpPr>
            <a:spLocks noGrp="1" noChangeArrowheads="1"/>
          </p:cNvSpPr>
          <p:nvPr>
            <p:ph type="body" idx="1"/>
          </p:nvPr>
        </p:nvSpPr>
        <p:spPr>
          <a:noFill/>
          <a:ln/>
        </p:spPr>
        <p:txBody>
          <a:bodyPr/>
          <a:lstStyle/>
          <a:p>
            <a:r>
              <a:rPr lang="en-US" altLang="en-US"/>
              <a:t>Frame is chosen for replacement by a </a:t>
            </a:r>
            <a:r>
              <a:rPr lang="en-US" altLang="en-US" i="1">
                <a:solidFill>
                  <a:schemeClr val="accent2"/>
                </a:solidFill>
              </a:rPr>
              <a:t>replacement policy:</a:t>
            </a:r>
          </a:p>
          <a:p>
            <a:pPr lvl="1">
              <a:buSzPct val="75000"/>
            </a:pPr>
            <a:r>
              <a:rPr lang="en-US" altLang="en-US"/>
              <a:t>Least-recently-used (LRU), Clock, MRU etc.</a:t>
            </a:r>
          </a:p>
          <a:p>
            <a:r>
              <a:rPr lang="en-US" altLang="en-US"/>
              <a:t>Policy can have big impact on # of I/O’s; depends on the </a:t>
            </a:r>
            <a:r>
              <a:rPr lang="en-US" altLang="en-US" i="1">
                <a:solidFill>
                  <a:schemeClr val="accent2"/>
                </a:solidFill>
              </a:rPr>
              <a:t>access pattern</a:t>
            </a:r>
            <a:r>
              <a:rPr lang="en-US" altLang="en-US">
                <a:solidFill>
                  <a:schemeClr val="accent2"/>
                </a:solidFill>
              </a:rPr>
              <a:t>.</a:t>
            </a:r>
          </a:p>
          <a:p>
            <a:r>
              <a:rPr lang="en-US" altLang="en-US" i="1" u="sng">
                <a:solidFill>
                  <a:schemeClr val="accent2"/>
                </a:solidFill>
              </a:rPr>
              <a:t>Sequential flooding</a:t>
            </a:r>
            <a:r>
              <a:rPr lang="en-US" altLang="en-US">
                <a:solidFill>
                  <a:schemeClr val="accent2"/>
                </a:solidFill>
              </a:rPr>
              <a:t>:  </a:t>
            </a:r>
            <a:r>
              <a:rPr lang="en-US" altLang="en-US"/>
              <a:t>Nasty situation caused by LRU + repeated sequential scans.</a:t>
            </a:r>
          </a:p>
          <a:p>
            <a:pPr lvl="1">
              <a:buSzPct val="75000"/>
            </a:pPr>
            <a:r>
              <a:rPr lang="en-US" altLang="en-US">
                <a:solidFill>
                  <a:schemeClr val="accent2"/>
                </a:solidFill>
              </a:rPr>
              <a:t># buffer frames &lt; # pages in file </a:t>
            </a:r>
            <a:r>
              <a:rPr lang="en-US" altLang="en-US"/>
              <a:t>means each page request causes an I/O.  MRU much better in this situation (but not in all situations, of course).</a:t>
            </a:r>
          </a:p>
        </p:txBody>
      </p:sp>
    </p:spTree>
    <p:extLst>
      <p:ext uri="{BB962C8B-B14F-4D97-AF65-F5344CB8AC3E}">
        <p14:creationId xmlns:p14="http://schemas.microsoft.com/office/powerpoint/2010/main" val="1640255023"/>
      </p:ext>
    </p:extLst>
  </p:cSld>
  <p:clrMapOvr>
    <a:masterClrMapping/>
  </p:clrMapOvr>
  <p:transition>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16573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95" name="Rectangle 3"/>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96" name="Rectangle 4"/>
          <p:cNvSpPr>
            <a:spLocks noGrp="1" noChangeArrowheads="1"/>
          </p:cNvSpPr>
          <p:nvPr>
            <p:ph type="title"/>
          </p:nvPr>
        </p:nvSpPr>
        <p:spPr>
          <a:xfrm>
            <a:off x="228600" y="-33032"/>
            <a:ext cx="7772400" cy="828675"/>
          </a:xfrm>
          <a:noFill/>
          <a:ln/>
        </p:spPr>
        <p:txBody>
          <a:bodyPr/>
          <a:lstStyle/>
          <a:p>
            <a:r>
              <a:rPr lang="en-US" altLang="en-US"/>
              <a:t>DBMS vs. </a:t>
            </a:r>
            <a:r>
              <a:rPr lang="en-US" altLang="en-US" dirty="0"/>
              <a:t>OS File System</a:t>
            </a:r>
          </a:p>
        </p:txBody>
      </p:sp>
      <p:sp>
        <p:nvSpPr>
          <p:cNvPr id="33797" name="Rectangle 5"/>
          <p:cNvSpPr>
            <a:spLocks noGrp="1" noChangeArrowheads="1"/>
          </p:cNvSpPr>
          <p:nvPr>
            <p:ph type="body" idx="1"/>
          </p:nvPr>
        </p:nvSpPr>
        <p:spPr>
          <a:xfrm>
            <a:off x="1143000" y="895350"/>
            <a:ext cx="6115050" cy="3057525"/>
          </a:xfrm>
          <a:noFill/>
          <a:ln/>
        </p:spPr>
        <p:txBody>
          <a:bodyPr/>
          <a:lstStyle/>
          <a:p>
            <a:pPr>
              <a:buFont typeface="Wingdings" charset="2"/>
              <a:buNone/>
            </a:pPr>
            <a:r>
              <a:rPr lang="en-US" altLang="en-US"/>
              <a:t>    </a:t>
            </a:r>
            <a:r>
              <a:rPr lang="en-US" altLang="en-US">
                <a:solidFill>
                  <a:schemeClr val="accent2"/>
                </a:solidFill>
              </a:rPr>
              <a:t>OS does disk space &amp; buffer </a:t>
            </a:r>
            <a:r>
              <a:rPr lang="en-US" altLang="en-US" dirty="0" err="1">
                <a:solidFill>
                  <a:schemeClr val="accent2"/>
                </a:solidFill>
              </a:rPr>
              <a:t>mgmt</a:t>
            </a:r>
            <a:r>
              <a:rPr lang="en-US" altLang="en-US" dirty="0">
                <a:solidFill>
                  <a:schemeClr val="accent2"/>
                </a:solidFill>
              </a:rPr>
              <a:t>: why not let OS manage these tasks?</a:t>
            </a:r>
          </a:p>
          <a:p>
            <a:pPr>
              <a:buFont typeface="Wingdings" charset="2"/>
              <a:buNone/>
            </a:pPr>
            <a:endParaRPr lang="en-US" altLang="en-US" dirty="0"/>
          </a:p>
          <a:p>
            <a:r>
              <a:rPr lang="en-US" altLang="en-US" dirty="0"/>
              <a:t>Differences in OS support: portability issues</a:t>
            </a:r>
          </a:p>
          <a:p>
            <a:r>
              <a:rPr lang="en-US" altLang="en-US" dirty="0"/>
              <a:t>Some limitations, e.g., files can’t span disks.</a:t>
            </a:r>
          </a:p>
          <a:p>
            <a:r>
              <a:rPr lang="en-US" altLang="en-US" dirty="0"/>
              <a:t>Buffer management in DBMS requires ability to:</a:t>
            </a:r>
          </a:p>
          <a:p>
            <a:pPr lvl="1">
              <a:buSzPct val="75000"/>
            </a:pPr>
            <a:r>
              <a:rPr lang="en-US" altLang="en-US" dirty="0">
                <a:solidFill>
                  <a:srgbClr val="CF0E30"/>
                </a:solidFill>
              </a:rPr>
              <a:t>pin a page </a:t>
            </a:r>
            <a:r>
              <a:rPr lang="en-US" altLang="en-US" dirty="0"/>
              <a:t>in buffer pool, </a:t>
            </a:r>
            <a:r>
              <a:rPr lang="en-US" altLang="en-US" dirty="0">
                <a:solidFill>
                  <a:srgbClr val="CF0E30"/>
                </a:solidFill>
              </a:rPr>
              <a:t>force a page </a:t>
            </a:r>
            <a:r>
              <a:rPr lang="en-US" altLang="en-US" dirty="0"/>
              <a:t>to disk (important for implementing CC &amp; recovery),</a:t>
            </a:r>
          </a:p>
          <a:p>
            <a:pPr lvl="1">
              <a:buSzPct val="75000"/>
            </a:pPr>
            <a:r>
              <a:rPr lang="en-US" altLang="en-US" dirty="0"/>
              <a:t>adjust </a:t>
            </a:r>
            <a:r>
              <a:rPr lang="en-US" altLang="en-US" i="1" dirty="0">
                <a:solidFill>
                  <a:srgbClr val="CF0E30"/>
                </a:solidFill>
              </a:rPr>
              <a:t>replacement policy, </a:t>
            </a:r>
            <a:r>
              <a:rPr lang="en-US" altLang="en-US" dirty="0"/>
              <a:t>and </a:t>
            </a:r>
            <a:r>
              <a:rPr lang="en-US" altLang="en-US" dirty="0">
                <a:solidFill>
                  <a:srgbClr val="CF0E30"/>
                </a:solidFill>
              </a:rPr>
              <a:t>pre-fetch pages </a:t>
            </a:r>
            <a:r>
              <a:rPr lang="en-US" altLang="en-US" dirty="0"/>
              <a:t>based on access patterns in typical DB operations.</a:t>
            </a:r>
          </a:p>
        </p:txBody>
      </p:sp>
    </p:spTree>
    <p:extLst>
      <p:ext uri="{BB962C8B-B14F-4D97-AF65-F5344CB8AC3E}">
        <p14:creationId xmlns:p14="http://schemas.microsoft.com/office/powerpoint/2010/main" val="1537895228"/>
      </p:ext>
    </p:extLst>
  </p:cSld>
  <p:clrMapOvr>
    <a:masterClrMapping/>
  </p:clrMapOvr>
  <p:transition>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pPr algn="l"/>
            <a:r>
              <a:rPr lang="en-US" dirty="0" smtClean="0">
                <a:solidFill>
                  <a:schemeClr val="bg1"/>
                </a:solidFill>
              </a:rPr>
              <a:t>Replacement Policy</a:t>
            </a:r>
            <a:endParaRPr lang="en-US" dirty="0">
              <a:solidFill>
                <a:schemeClr val="bg1"/>
              </a:solidFill>
            </a:endParaRPr>
          </a:p>
        </p:txBody>
      </p:sp>
      <p:sp>
        <p:nvSpPr>
          <p:cNvPr id="3" name="Content Placeholder 2"/>
          <p:cNvSpPr>
            <a:spLocks noGrp="1"/>
          </p:cNvSpPr>
          <p:nvPr>
            <p:ph sz="half" idx="1"/>
          </p:nvPr>
        </p:nvSpPr>
        <p:spPr>
          <a:xfrm>
            <a:off x="338578" y="742950"/>
            <a:ext cx="8267140" cy="3701428"/>
          </a:xfrm>
        </p:spPr>
        <p:txBody>
          <a:bodyPr>
            <a:normAutofit fontScale="92500" lnSpcReduction="10000"/>
          </a:bodyPr>
          <a:lstStyle/>
          <a:p>
            <a:r>
              <a:rPr lang="en-US" dirty="0" smtClean="0"/>
              <a:t>The </a:t>
            </a:r>
            <a:r>
              <a:rPr lang="en-US" i="1" dirty="0" smtClean="0"/>
              <a:t>replacement policy</a:t>
            </a:r>
            <a:r>
              <a:rPr lang="en-US" dirty="0" smtClean="0"/>
              <a:t> is one of the most important factors in database management system implementation and configuration.</a:t>
            </a:r>
          </a:p>
          <a:p>
            <a:r>
              <a:rPr lang="en-US" dirty="0" smtClean="0"/>
              <a:t>A very simple, introductory explanation is</a:t>
            </a:r>
            <a:br>
              <a:rPr lang="en-US" dirty="0" smtClean="0"/>
            </a:br>
            <a:r>
              <a:rPr lang="en-US" dirty="0"/>
              <a:t>(</a:t>
            </a:r>
            <a:r>
              <a:rPr lang="en-US" dirty="0">
                <a:hlinkClick r:id="rId2"/>
              </a:rPr>
              <a:t>https://en.wikipedia.org/wiki/Cache_replacement_policies)</a:t>
            </a:r>
            <a:r>
              <a:rPr lang="en-US" dirty="0"/>
              <a:t>.</a:t>
            </a:r>
          </a:p>
          <a:p>
            <a:pPr lvl="1"/>
            <a:r>
              <a:rPr lang="en-US" dirty="0" smtClean="0"/>
              <a:t>There are a lot of </a:t>
            </a:r>
            <a:r>
              <a:rPr lang="en-US" dirty="0"/>
              <a:t>possible </a:t>
            </a:r>
            <a:r>
              <a:rPr lang="en-US" dirty="0" smtClean="0"/>
              <a:t>policies.</a:t>
            </a:r>
          </a:p>
          <a:p>
            <a:pPr lvl="1"/>
            <a:r>
              <a:rPr lang="en-US" dirty="0" smtClean="0"/>
              <a:t>The</a:t>
            </a:r>
            <a:r>
              <a:rPr lang="en-US" dirty="0"/>
              <a:t> </a:t>
            </a:r>
            <a:r>
              <a:rPr lang="en-US" i="1" dirty="0"/>
              <a:t>most</a:t>
            </a:r>
            <a:r>
              <a:rPr lang="en-US" dirty="0"/>
              <a:t> efficient caching algorithm would be to always discard the information that will not be needed for the longest time in the future. This optimal result is referred to as </a:t>
            </a:r>
            <a:r>
              <a:rPr lang="en-US" dirty="0" err="1">
                <a:hlinkClick r:id="rId3" tooltip="László Bélády"/>
              </a:rPr>
              <a:t>Bélády</a:t>
            </a:r>
            <a:r>
              <a:rPr lang="en-US" dirty="0" err="1"/>
              <a:t>'s</a:t>
            </a:r>
            <a:r>
              <a:rPr lang="en-US" dirty="0"/>
              <a:t> optimal algorithm/simply optimal replacement policy or </a:t>
            </a:r>
            <a:r>
              <a:rPr lang="en-US" dirty="0">
                <a:hlinkClick r:id="rId4" tooltip="Page replacement algorithm"/>
              </a:rPr>
              <a:t>the clairvoyant algorithm</a:t>
            </a:r>
            <a:r>
              <a:rPr lang="en-US" dirty="0"/>
              <a:t>. </a:t>
            </a:r>
            <a:endParaRPr lang="en-US" dirty="0" smtClean="0"/>
          </a:p>
          <a:p>
            <a:r>
              <a:rPr lang="en-US" dirty="0" smtClean="0"/>
              <a:t>All implementable policies are an attempt to approximate knowledge of the future based on knowledge of the past.</a:t>
            </a:r>
          </a:p>
          <a:p>
            <a:r>
              <a:rPr lang="en-US" dirty="0" smtClean="0"/>
              <a:t>Least Recently Used is based on the simplest assumption</a:t>
            </a:r>
          </a:p>
          <a:p>
            <a:pPr lvl="1"/>
            <a:r>
              <a:rPr lang="en-US" dirty="0" smtClean="0"/>
              <a:t>The information that will not be needed for the longest time.</a:t>
            </a:r>
          </a:p>
          <a:p>
            <a:pPr lvl="1"/>
            <a:r>
              <a:rPr lang="en-US" dirty="0" smtClean="0"/>
              <a:t>Is the information that has not been accessed for the longest time.</a:t>
            </a:r>
            <a:endParaRPr lang="en-US" dirty="0"/>
          </a:p>
        </p:txBody>
      </p:sp>
    </p:spTree>
    <p:extLst>
      <p:ext uri="{BB962C8B-B14F-4D97-AF65-F5344CB8AC3E}">
        <p14:creationId xmlns:p14="http://schemas.microsoft.com/office/powerpoint/2010/main" val="1172562659"/>
      </p:ext>
    </p:extLst>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smtClean="0">
                <a:solidFill>
                  <a:schemeClr val="bg1"/>
                </a:solidFill>
              </a:rPr>
              <a:t>The “Clock Algorithm”</a:t>
            </a:r>
            <a:endParaRPr lang="en-US" dirty="0">
              <a:solidFill>
                <a:schemeClr val="bg1"/>
              </a:solidFill>
            </a:endParaRPr>
          </a:p>
        </p:txBody>
      </p:sp>
      <p:sp>
        <p:nvSpPr>
          <p:cNvPr id="3" name="Content Placeholder 2"/>
          <p:cNvSpPr>
            <a:spLocks noGrp="1"/>
          </p:cNvSpPr>
          <p:nvPr>
            <p:ph sz="half" idx="1"/>
          </p:nvPr>
        </p:nvSpPr>
        <p:spPr>
          <a:xfrm>
            <a:off x="176992" y="694944"/>
            <a:ext cx="6031784" cy="3877056"/>
          </a:xfrm>
        </p:spPr>
        <p:txBody>
          <a:bodyPr>
            <a:normAutofit fontScale="85000" lnSpcReduction="20000"/>
          </a:bodyPr>
          <a:lstStyle/>
          <a:p>
            <a:pPr>
              <a:lnSpc>
                <a:spcPct val="120000"/>
              </a:lnSpc>
              <a:spcBef>
                <a:spcPts val="0"/>
              </a:spcBef>
              <a:spcAft>
                <a:spcPts val="200"/>
              </a:spcAft>
            </a:pPr>
            <a:r>
              <a:rPr lang="en-US" dirty="0" smtClean="0"/>
              <a:t>LRU is (perceived to be) expensive</a:t>
            </a:r>
          </a:p>
          <a:p>
            <a:pPr lvl="1">
              <a:lnSpc>
                <a:spcPct val="120000"/>
              </a:lnSpc>
              <a:spcBef>
                <a:spcPts val="0"/>
              </a:spcBef>
              <a:spcAft>
                <a:spcPts val="200"/>
              </a:spcAft>
            </a:pPr>
            <a:r>
              <a:rPr lang="en-US" dirty="0" smtClean="0"/>
              <a:t>Maintain timestamp for each block.</a:t>
            </a:r>
          </a:p>
          <a:p>
            <a:pPr lvl="1">
              <a:lnSpc>
                <a:spcPct val="120000"/>
              </a:lnSpc>
              <a:spcBef>
                <a:spcPts val="0"/>
              </a:spcBef>
              <a:spcAft>
                <a:spcPts val="200"/>
              </a:spcAft>
            </a:pPr>
            <a:r>
              <a:rPr lang="en-US" dirty="0" smtClean="0"/>
              <a:t>Update and resort blocks on access.</a:t>
            </a:r>
          </a:p>
          <a:p>
            <a:pPr>
              <a:lnSpc>
                <a:spcPct val="120000"/>
              </a:lnSpc>
              <a:spcBef>
                <a:spcPts val="0"/>
              </a:spcBef>
              <a:spcAft>
                <a:spcPts val="200"/>
              </a:spcAft>
            </a:pPr>
            <a:r>
              <a:rPr lang="en-US" dirty="0" smtClean="0"/>
              <a:t>The “Clock Algorithm” is a less expensive approximation.</a:t>
            </a:r>
          </a:p>
          <a:p>
            <a:pPr lvl="1">
              <a:lnSpc>
                <a:spcPct val="120000"/>
              </a:lnSpc>
              <a:spcBef>
                <a:spcPts val="0"/>
              </a:spcBef>
              <a:spcAft>
                <a:spcPts val="200"/>
              </a:spcAft>
            </a:pPr>
            <a:r>
              <a:rPr lang="en-US" dirty="0" smtClean="0"/>
              <a:t>Arrange the frames (places blocks can go) into a logical circle like the seconds on a clock face.</a:t>
            </a:r>
          </a:p>
          <a:p>
            <a:pPr lvl="1">
              <a:lnSpc>
                <a:spcPct val="120000"/>
              </a:lnSpc>
              <a:spcBef>
                <a:spcPts val="0"/>
              </a:spcBef>
              <a:spcAft>
                <a:spcPts val="200"/>
              </a:spcAft>
            </a:pPr>
            <a:r>
              <a:rPr lang="en-US" dirty="0" smtClean="0"/>
              <a:t>Each frame is marked 0 or 1.</a:t>
            </a:r>
          </a:p>
          <a:p>
            <a:pPr lvl="2">
              <a:lnSpc>
                <a:spcPct val="120000"/>
              </a:lnSpc>
              <a:spcBef>
                <a:spcPts val="0"/>
              </a:spcBef>
              <a:spcAft>
                <a:spcPts val="200"/>
              </a:spcAft>
            </a:pPr>
            <a:r>
              <a:rPr lang="en-US" dirty="0" smtClean="0"/>
              <a:t>Set to 1 when block added to frame.</a:t>
            </a:r>
          </a:p>
          <a:p>
            <a:pPr lvl="2">
              <a:lnSpc>
                <a:spcPct val="120000"/>
              </a:lnSpc>
              <a:spcBef>
                <a:spcPts val="0"/>
              </a:spcBef>
              <a:spcAft>
                <a:spcPts val="200"/>
              </a:spcAft>
            </a:pPr>
            <a:r>
              <a:rPr lang="en-US" dirty="0" smtClean="0"/>
              <a:t>Or when application accesses a block in frame.</a:t>
            </a:r>
          </a:p>
          <a:p>
            <a:pPr lvl="1">
              <a:lnSpc>
                <a:spcPct val="120000"/>
              </a:lnSpc>
              <a:spcBef>
                <a:spcPts val="0"/>
              </a:spcBef>
              <a:spcAft>
                <a:spcPts val="200"/>
              </a:spcAft>
            </a:pPr>
            <a:r>
              <a:rPr lang="en-US" dirty="0" smtClean="0"/>
              <a:t>Replacement choice</a:t>
            </a:r>
          </a:p>
          <a:p>
            <a:pPr lvl="2">
              <a:lnSpc>
                <a:spcPct val="120000"/>
              </a:lnSpc>
              <a:spcBef>
                <a:spcPts val="0"/>
              </a:spcBef>
              <a:spcAft>
                <a:spcPts val="200"/>
              </a:spcAft>
            </a:pPr>
            <a:r>
              <a:rPr lang="en-US" dirty="0" smtClean="0"/>
              <a:t>Sweep second hand clockwise one frame at a time.</a:t>
            </a:r>
          </a:p>
          <a:p>
            <a:pPr lvl="2">
              <a:lnSpc>
                <a:spcPct val="120000"/>
              </a:lnSpc>
              <a:spcBef>
                <a:spcPts val="0"/>
              </a:spcBef>
              <a:spcAft>
                <a:spcPts val="200"/>
              </a:spcAft>
            </a:pPr>
            <a:r>
              <a:rPr lang="en-US" dirty="0" smtClean="0"/>
              <a:t>If bit is 0, choose for replacement.</a:t>
            </a:r>
          </a:p>
          <a:p>
            <a:pPr lvl="2">
              <a:lnSpc>
                <a:spcPct val="120000"/>
              </a:lnSpc>
              <a:spcBef>
                <a:spcPts val="0"/>
              </a:spcBef>
              <a:spcAft>
                <a:spcPts val="200"/>
              </a:spcAft>
            </a:pPr>
            <a:r>
              <a:rPr lang="en-US" dirty="0" smtClean="0"/>
              <a:t>If bit is 1, set bit to zero and go to next frame.</a:t>
            </a:r>
          </a:p>
          <a:p>
            <a:pPr>
              <a:lnSpc>
                <a:spcPct val="120000"/>
              </a:lnSpc>
              <a:spcBef>
                <a:spcPts val="0"/>
              </a:spcBef>
              <a:spcAft>
                <a:spcPts val="200"/>
              </a:spcAft>
            </a:pPr>
            <a:r>
              <a:rPr lang="en-US" dirty="0" smtClean="0"/>
              <a:t>The basic idea is. On a clock face</a:t>
            </a:r>
          </a:p>
          <a:p>
            <a:pPr lvl="1">
              <a:lnSpc>
                <a:spcPct val="120000"/>
              </a:lnSpc>
              <a:spcBef>
                <a:spcPts val="0"/>
              </a:spcBef>
              <a:spcAft>
                <a:spcPts val="200"/>
              </a:spcAft>
            </a:pPr>
            <a:r>
              <a:rPr lang="en-US" dirty="0" smtClean="0"/>
              <a:t>If the second hand is currently at 27 seconds.</a:t>
            </a:r>
          </a:p>
          <a:p>
            <a:pPr lvl="1">
              <a:lnSpc>
                <a:spcPct val="120000"/>
              </a:lnSpc>
              <a:spcBef>
                <a:spcPts val="0"/>
              </a:spcBef>
              <a:spcAft>
                <a:spcPts val="200"/>
              </a:spcAft>
            </a:pPr>
            <a:r>
              <a:rPr lang="en-US" dirty="0" smtClean="0"/>
              <a:t>The 28 second tick mark is “the least recently touched mark.”</a:t>
            </a:r>
            <a:endParaRPr lang="en-US" dirty="0"/>
          </a:p>
        </p:txBody>
      </p:sp>
      <p:pic>
        <p:nvPicPr>
          <p:cNvPr id="6" name="Picture 5"/>
          <p:cNvPicPr>
            <a:picLocks noChangeAspect="1"/>
          </p:cNvPicPr>
          <p:nvPr/>
        </p:nvPicPr>
        <p:blipFill>
          <a:blip r:embed="rId2"/>
          <a:stretch>
            <a:fillRect/>
          </a:stretch>
        </p:blipFill>
        <p:spPr>
          <a:xfrm>
            <a:off x="5873704" y="583970"/>
            <a:ext cx="2991149" cy="2715514"/>
          </a:xfrm>
          <a:prstGeom prst="rect">
            <a:avLst/>
          </a:prstGeom>
        </p:spPr>
      </p:pic>
    </p:spTree>
    <p:extLst>
      <p:ext uri="{BB962C8B-B14F-4D97-AF65-F5344CB8AC3E}">
        <p14:creationId xmlns:p14="http://schemas.microsoft.com/office/powerpoint/2010/main" val="1950664941"/>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smtClean="0">
                <a:solidFill>
                  <a:schemeClr val="bg1"/>
                </a:solidFill>
              </a:rPr>
              <a:t>Disks, I/O, Indexes</a:t>
            </a:r>
            <a:endParaRPr lang="en-US" altLang="en-US" sz="1600" i="1" dirty="0">
              <a:solidFill>
                <a:schemeClr val="bg1"/>
              </a:solidFill>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6</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8: Disks, I/O, Indexes</a:t>
            </a:r>
          </a:p>
        </p:txBody>
      </p:sp>
    </p:spTree>
    <p:extLst>
      <p:ext uri="{BB962C8B-B14F-4D97-AF65-F5344CB8AC3E}">
        <p14:creationId xmlns:p14="http://schemas.microsoft.com/office/powerpoint/2010/main" val="17542229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pPr algn="l"/>
            <a:r>
              <a:rPr lang="en-US" dirty="0" smtClean="0">
                <a:solidFill>
                  <a:schemeClr val="bg1"/>
                </a:solidFill>
              </a:rPr>
              <a:t>Replacement Algorithm</a:t>
            </a:r>
            <a:endParaRPr lang="en-US" dirty="0">
              <a:solidFill>
                <a:schemeClr val="bg1"/>
              </a:solidFill>
            </a:endParaRPr>
          </a:p>
        </p:txBody>
      </p:sp>
      <p:sp>
        <p:nvSpPr>
          <p:cNvPr id="3" name="Content Placeholder 2"/>
          <p:cNvSpPr>
            <a:spLocks noGrp="1"/>
          </p:cNvSpPr>
          <p:nvPr>
            <p:ph sz="half" idx="1"/>
          </p:nvPr>
        </p:nvSpPr>
        <p:spPr>
          <a:xfrm>
            <a:off x="318305" y="666750"/>
            <a:ext cx="8267140" cy="3710572"/>
          </a:xfrm>
        </p:spPr>
        <p:txBody>
          <a:bodyPr/>
          <a:lstStyle/>
          <a:p>
            <a:pPr marL="0" indent="0">
              <a:buNone/>
            </a:pPr>
            <a:r>
              <a:rPr lang="en-US" dirty="0" smtClean="0"/>
              <a:t>The algorithms are more sophisticated in the real world, e.g.</a:t>
            </a:r>
            <a:endParaRPr lang="en-US" dirty="0"/>
          </a:p>
          <a:p>
            <a:pPr lvl="1"/>
            <a:r>
              <a:rPr lang="en-US" dirty="0" smtClean="0"/>
              <a:t>“Scans” are common, e.g. go through a large query result in order</a:t>
            </a:r>
            <a:br>
              <a:rPr lang="en-US" dirty="0" smtClean="0"/>
            </a:br>
            <a:r>
              <a:rPr lang="en-US" dirty="0" smtClean="0"/>
              <a:t>(will be more clear when discussing cursors).</a:t>
            </a:r>
          </a:p>
          <a:p>
            <a:pPr lvl="2"/>
            <a:r>
              <a:rPr lang="en-US" dirty="0" smtClean="0"/>
              <a:t>The engine knows the current position in the result set.</a:t>
            </a:r>
          </a:p>
          <a:p>
            <a:pPr lvl="2"/>
            <a:r>
              <a:rPr lang="en-US" dirty="0" smtClean="0"/>
              <a:t>Uses the sort order to determine which records will be accessed soon.</a:t>
            </a:r>
          </a:p>
          <a:p>
            <a:pPr lvl="2"/>
            <a:r>
              <a:rPr lang="en-US" dirty="0" smtClean="0"/>
              <a:t>Tags those blocks as not replaceable.</a:t>
            </a:r>
          </a:p>
          <a:p>
            <a:pPr lvl="2"/>
            <a:r>
              <a:rPr lang="en-US" dirty="0" smtClean="0"/>
              <a:t>(A form of clairvoyance).</a:t>
            </a:r>
          </a:p>
          <a:p>
            <a:pPr lvl="1"/>
            <a:r>
              <a:rPr lang="en-US" dirty="0" smtClean="0"/>
              <a:t>Not all users/applications are </a:t>
            </a:r>
            <a:r>
              <a:rPr lang="en-US" dirty="0"/>
              <a:t>e</a:t>
            </a:r>
            <a:r>
              <a:rPr lang="en-US" dirty="0" smtClean="0"/>
              <a:t>qually “important.”</a:t>
            </a:r>
          </a:p>
          <a:p>
            <a:pPr lvl="2"/>
            <a:r>
              <a:rPr lang="en-US" dirty="0" smtClean="0"/>
              <a:t>Classify users/applications into priority 1, 2 and 3.</a:t>
            </a:r>
          </a:p>
          <a:p>
            <a:pPr lvl="2"/>
            <a:r>
              <a:rPr lang="en-US" dirty="0" smtClean="0"/>
              <a:t>Sub-allocate the buffer pool into pools P1, P2 and P3.</a:t>
            </a:r>
          </a:p>
          <a:p>
            <a:pPr lvl="2"/>
            <a:r>
              <a:rPr lang="en-US" dirty="0" smtClean="0"/>
              <a:t>Apply LRU within pools and adjust pool sizes based on relative importance.</a:t>
            </a:r>
          </a:p>
          <a:p>
            <a:pPr lvl="2"/>
            <a:r>
              <a:rPr lang="en-US" dirty="0" smtClean="0"/>
              <a:t>This prevents</a:t>
            </a:r>
          </a:p>
          <a:p>
            <a:pPr lvl="3"/>
            <a:r>
              <a:rPr lang="en-US" dirty="0" smtClean="0"/>
              <a:t>A high access rate, low-priority application from taking up a lot of frames</a:t>
            </a:r>
          </a:p>
          <a:p>
            <a:pPr lvl="3"/>
            <a:r>
              <a:rPr lang="en-US" dirty="0" smtClean="0"/>
              <a:t>Result in low access, high priority applications not getting buffer hits.</a:t>
            </a:r>
            <a:endParaRPr lang="en-US" dirty="0"/>
          </a:p>
        </p:txBody>
      </p:sp>
    </p:spTree>
    <p:extLst>
      <p:ext uri="{BB962C8B-B14F-4D97-AF65-F5344CB8AC3E}">
        <p14:creationId xmlns:p14="http://schemas.microsoft.com/office/powerpoint/2010/main" val="1340308285"/>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023" y="57150"/>
            <a:ext cx="8279946" cy="387798"/>
          </a:xfrm>
        </p:spPr>
        <p:txBody>
          <a:bodyPr/>
          <a:lstStyle/>
          <a:p>
            <a:pPr algn="l"/>
            <a:r>
              <a:rPr lang="en-US" dirty="0" smtClean="0">
                <a:solidFill>
                  <a:schemeClr val="bg1"/>
                </a:solidFill>
              </a:rPr>
              <a:t>Summary</a:t>
            </a:r>
            <a:endParaRPr lang="en-US" dirty="0">
              <a:solidFill>
                <a:schemeClr val="bg1"/>
              </a:solidFill>
            </a:endParaRPr>
          </a:p>
        </p:txBody>
      </p:sp>
      <p:sp>
        <p:nvSpPr>
          <p:cNvPr id="3" name="Content Placeholder 2"/>
          <p:cNvSpPr>
            <a:spLocks noGrp="1"/>
          </p:cNvSpPr>
          <p:nvPr>
            <p:ph sz="half" idx="1"/>
          </p:nvPr>
        </p:nvSpPr>
        <p:spPr/>
        <p:txBody>
          <a:bodyPr/>
          <a:lstStyle/>
          <a:p>
            <a:r>
              <a:rPr lang="en-US" dirty="0" smtClean="0"/>
              <a:t>Like all other aspects of DMBS implementation</a:t>
            </a:r>
          </a:p>
          <a:p>
            <a:pPr lvl="1"/>
            <a:r>
              <a:rPr lang="en-US" dirty="0" smtClean="0"/>
              <a:t>Block management</a:t>
            </a:r>
          </a:p>
          <a:p>
            <a:pPr lvl="1"/>
            <a:r>
              <a:rPr lang="en-US" dirty="0" smtClean="0"/>
              <a:t>Buffer management</a:t>
            </a:r>
          </a:p>
          <a:p>
            <a:pPr marL="350837" lvl="1" indent="0">
              <a:buNone/>
            </a:pPr>
            <a:r>
              <a:rPr lang="en-US" dirty="0" smtClean="0"/>
              <a:t>Are incredibly complex, heavily researched topics.</a:t>
            </a:r>
            <a:br>
              <a:rPr lang="en-US" dirty="0" smtClean="0"/>
            </a:br>
            <a:endParaRPr lang="en-US" dirty="0" smtClean="0"/>
          </a:p>
          <a:p>
            <a:pPr marL="290512" indent="-285750"/>
            <a:r>
              <a:rPr lang="en-US" dirty="0" smtClean="0"/>
              <a:t>This course section has just skimmed the surface</a:t>
            </a:r>
          </a:p>
          <a:p>
            <a:pPr marL="636587" lvl="1" indent="-285750"/>
            <a:r>
              <a:rPr lang="en-US" dirty="0" smtClean="0"/>
              <a:t>Awareness of concepts.</a:t>
            </a:r>
          </a:p>
          <a:p>
            <a:pPr marL="636587" lvl="1" indent="-285750"/>
            <a:r>
              <a:rPr lang="en-US" dirty="0" smtClean="0"/>
              <a:t>Foundation for future more advanced courses.</a:t>
            </a:r>
          </a:p>
          <a:p>
            <a:pPr marL="636587" lvl="1" indent="-285750"/>
            <a:r>
              <a:rPr lang="en-US" dirty="0" smtClean="0"/>
              <a:t>Understand concepts to consider, research, prototype, etc.</a:t>
            </a:r>
            <a:br>
              <a:rPr lang="en-US" dirty="0" smtClean="0"/>
            </a:br>
            <a:r>
              <a:rPr lang="en-US" dirty="0" smtClean="0"/>
              <a:t> if you have to implement your own data management engine.</a:t>
            </a:r>
            <a:endParaRPr lang="en-US" dirty="0"/>
          </a:p>
        </p:txBody>
      </p:sp>
    </p:spTree>
    <p:extLst>
      <p:ext uri="{BB962C8B-B14F-4D97-AF65-F5344CB8AC3E}">
        <p14:creationId xmlns:p14="http://schemas.microsoft.com/office/powerpoint/2010/main" val="1605372612"/>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smtClean="0">
                <a:solidFill>
                  <a:schemeClr val="bg1"/>
                </a:solidFill>
              </a:rPr>
              <a:t>Disks as Far as the Eye Can See</a:t>
            </a:r>
            <a:endParaRPr lang="en-US" altLang="en-US" sz="2400" dirty="0">
              <a:solidFill>
                <a:schemeClr val="bg1"/>
              </a:solidFill>
            </a:endParaRP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a:t>
            </a:r>
            <a:r>
              <a:rPr lang="en-US" altLang="en-US" sz="1050" b="1" dirty="0" smtClean="0">
                <a:solidFill>
                  <a:schemeClr val="bg1"/>
                </a:solidFill>
              </a:rPr>
              <a:t>Introduction to Databases (F18): </a:t>
            </a:r>
            <a:r>
              <a:rPr lang="en-US" altLang="en-US" sz="1050" i="1" dirty="0" smtClean="0">
                <a:solidFill>
                  <a:schemeClr val="bg1"/>
                </a:solidFill>
              </a:rPr>
              <a:t>Lecture 8: Disks, I/O, Indexes</a:t>
            </a:r>
            <a:br>
              <a:rPr lang="en-US" altLang="en-US" sz="1050" i="1" dirty="0" smtClean="0">
                <a:solidFill>
                  <a:schemeClr val="bg1"/>
                </a:solidFill>
              </a:rPr>
            </a:br>
            <a:r>
              <a:rPr lang="de-DE" altLang="en-US" sz="900" i="1" dirty="0" smtClean="0">
                <a:solidFill>
                  <a:schemeClr val="bg1"/>
                </a:solidFill>
              </a:rPr>
              <a:t>© Donald F. Ferguson, 2018</a:t>
            </a:r>
            <a:endParaRPr lang="en-US" altLang="en-US" sz="900" i="1" dirty="0">
              <a:solidFill>
                <a:schemeClr val="bg1"/>
              </a:solidFill>
            </a:endParaRPr>
          </a:p>
        </p:txBody>
      </p:sp>
      <p:pic>
        <p:nvPicPr>
          <p:cNvPr id="8" name="Picture 7"/>
          <p:cNvPicPr>
            <a:picLocks noChangeAspect="1"/>
          </p:cNvPicPr>
          <p:nvPr/>
        </p:nvPicPr>
        <p:blipFill>
          <a:blip r:embed="rId4"/>
          <a:stretch>
            <a:fillRect/>
          </a:stretch>
        </p:blipFill>
        <p:spPr>
          <a:xfrm>
            <a:off x="228600" y="590550"/>
            <a:ext cx="8049390" cy="3911691"/>
          </a:xfrm>
          <a:prstGeom prst="rect">
            <a:avLst/>
          </a:prstGeom>
        </p:spPr>
      </p:pic>
    </p:spTree>
    <p:extLst>
      <p:ext uri="{BB962C8B-B14F-4D97-AF65-F5344CB8AC3E}">
        <p14:creationId xmlns:p14="http://schemas.microsoft.com/office/powerpoint/2010/main" val="15903801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3675" y="690676"/>
            <a:ext cx="6249707" cy="3938891"/>
          </a:xfrm>
          <a:prstGeom prst="rect">
            <a:avLst/>
          </a:prstGeom>
        </p:spPr>
      </p:pic>
      <p:sp>
        <p:nvSpPr>
          <p:cNvPr id="5" name="TextBox 4"/>
          <p:cNvSpPr txBox="1"/>
          <p:nvPr/>
        </p:nvSpPr>
        <p:spPr>
          <a:xfrm>
            <a:off x="5628982" y="78758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smtClean="0">
                <a:latin typeface="+mn-lt"/>
              </a:rPr>
              <a:t>Slower</a:t>
            </a:r>
          </a:p>
          <a:p>
            <a:pPr>
              <a:lnSpc>
                <a:spcPct val="90000"/>
              </a:lnSpc>
              <a:spcBef>
                <a:spcPts val="600"/>
              </a:spcBef>
              <a:spcAft>
                <a:spcPts val="0"/>
              </a:spcAft>
              <a:buClr>
                <a:schemeClr val="bg1"/>
              </a:buClr>
            </a:pPr>
            <a:r>
              <a:rPr lang="en-US" sz="2000" dirty="0" smtClean="0">
                <a:latin typeface="+mn-lt"/>
              </a:rPr>
              <a:t>Cheaper</a:t>
            </a:r>
          </a:p>
          <a:p>
            <a:pPr>
              <a:lnSpc>
                <a:spcPct val="90000"/>
              </a:lnSpc>
              <a:spcBef>
                <a:spcPts val="600"/>
              </a:spcBef>
              <a:spcAft>
                <a:spcPts val="0"/>
              </a:spcAft>
              <a:buClr>
                <a:schemeClr val="bg1"/>
              </a:buClr>
            </a:pPr>
            <a:r>
              <a:rPr lang="en-US" sz="2000" dirty="0" smtClean="0">
                <a:latin typeface="+mn-lt"/>
              </a:rPr>
              <a:t>Unlimited</a:t>
            </a:r>
          </a:p>
        </p:txBody>
      </p:sp>
      <p:sp>
        <p:nvSpPr>
          <p:cNvPr id="6" name="TextBox 5"/>
          <p:cNvSpPr txBox="1"/>
          <p:nvPr/>
        </p:nvSpPr>
        <p:spPr>
          <a:xfrm>
            <a:off x="5659936" y="324934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smtClean="0">
                <a:latin typeface="+mn-lt"/>
              </a:rPr>
              <a:t>Faster</a:t>
            </a:r>
          </a:p>
          <a:p>
            <a:pPr>
              <a:lnSpc>
                <a:spcPct val="90000"/>
              </a:lnSpc>
              <a:spcBef>
                <a:spcPts val="600"/>
              </a:spcBef>
              <a:spcAft>
                <a:spcPts val="0"/>
              </a:spcAft>
              <a:buClr>
                <a:schemeClr val="bg1"/>
              </a:buClr>
            </a:pPr>
            <a:r>
              <a:rPr lang="en-US" sz="2000" dirty="0" smtClean="0">
                <a:latin typeface="+mn-lt"/>
              </a:rPr>
              <a:t>More expensive</a:t>
            </a:r>
          </a:p>
          <a:p>
            <a:pPr>
              <a:lnSpc>
                <a:spcPct val="90000"/>
              </a:lnSpc>
              <a:spcBef>
                <a:spcPts val="600"/>
              </a:spcBef>
              <a:spcAft>
                <a:spcPts val="0"/>
              </a:spcAft>
              <a:buClr>
                <a:schemeClr val="bg1"/>
              </a:buClr>
            </a:pPr>
            <a:r>
              <a:rPr lang="en-US" sz="2000" dirty="0" smtClean="0">
                <a:latin typeface="+mn-lt"/>
              </a:rPr>
              <a:t>Limited</a:t>
            </a:r>
          </a:p>
        </p:txBody>
      </p:sp>
    </p:spTree>
    <p:extLst>
      <p:ext uri="{BB962C8B-B14F-4D97-AF65-F5344CB8AC3E}">
        <p14:creationId xmlns:p14="http://schemas.microsoft.com/office/powerpoint/2010/main" val="150103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smtClean="0">
                <a:solidFill>
                  <a:schemeClr val="bg1"/>
                </a:solidFill>
              </a:rPr>
              <a:t>Memory Hierarchy</a:t>
            </a:r>
            <a:endParaRPr lang="en-US" altLang="en-US" sz="2400" dirty="0">
              <a:solidFill>
                <a:schemeClr val="bg1"/>
              </a:solidFill>
            </a:endParaRPr>
          </a:p>
        </p:txBody>
      </p:sp>
      <p:pic>
        <p:nvPicPr>
          <p:cNvPr id="7" name="Picture 6"/>
          <p:cNvPicPr>
            <a:picLocks noChangeAspect="1"/>
          </p:cNvPicPr>
          <p:nvPr/>
        </p:nvPicPr>
        <p:blipFill>
          <a:blip r:embed="rId2"/>
          <a:stretch>
            <a:fillRect/>
          </a:stretch>
        </p:blipFill>
        <p:spPr>
          <a:xfrm>
            <a:off x="146838" y="689588"/>
            <a:ext cx="5394923" cy="3919956"/>
          </a:xfrm>
          <a:prstGeom prst="rect">
            <a:avLst/>
          </a:prstGeom>
        </p:spPr>
      </p:pic>
      <p:sp>
        <p:nvSpPr>
          <p:cNvPr id="9" name="TextBox 8"/>
          <p:cNvSpPr txBox="1"/>
          <p:nvPr/>
        </p:nvSpPr>
        <p:spPr>
          <a:xfrm>
            <a:off x="5084561" y="590550"/>
            <a:ext cx="914400" cy="914400"/>
          </a:xfrm>
          <a:prstGeom prst="rect">
            <a:avLst/>
          </a:prstGeom>
          <a:noFill/>
        </p:spPr>
        <p:txBody>
          <a:bodyPr wrap="none" rtlCol="0">
            <a:noAutofit/>
          </a:bodyPr>
          <a:lstStyle/>
          <a:p>
            <a:pPr marL="285750" indent="-285750">
              <a:lnSpc>
                <a:spcPct val="90000"/>
              </a:lnSpc>
              <a:spcBef>
                <a:spcPts val="600"/>
              </a:spcBef>
              <a:spcAft>
                <a:spcPts val="0"/>
              </a:spcAft>
              <a:buClr>
                <a:srgbClr val="1A2C64"/>
              </a:buClr>
              <a:buFont typeface="Arial" charset="0"/>
              <a:buChar char="•"/>
            </a:pPr>
            <a:r>
              <a:rPr lang="en-US" sz="1800" dirty="0" smtClean="0">
                <a:latin typeface="+mn-lt"/>
              </a:rPr>
              <a:t>These numbers are ancient.</a:t>
            </a:r>
          </a:p>
          <a:p>
            <a:pPr marL="285750" indent="-285750">
              <a:lnSpc>
                <a:spcPct val="90000"/>
              </a:lnSpc>
              <a:spcBef>
                <a:spcPts val="600"/>
              </a:spcBef>
              <a:spcAft>
                <a:spcPts val="0"/>
              </a:spcAft>
              <a:buClr>
                <a:srgbClr val="1A2C64"/>
              </a:buClr>
              <a:buFont typeface="Arial" charset="0"/>
              <a:buChar char="•"/>
            </a:pPr>
            <a:r>
              <a:rPr lang="en-US" sz="1800" dirty="0" smtClean="0">
                <a:latin typeface="+mn-lt"/>
              </a:rPr>
              <a:t>Looking for more modern numbers.</a:t>
            </a:r>
          </a:p>
          <a:p>
            <a:pPr marL="285750" indent="-285750">
              <a:lnSpc>
                <a:spcPct val="90000"/>
              </a:lnSpc>
              <a:spcBef>
                <a:spcPts val="600"/>
              </a:spcBef>
              <a:spcAft>
                <a:spcPts val="0"/>
              </a:spcAft>
              <a:buClr>
                <a:srgbClr val="1A2C64"/>
              </a:buClr>
              <a:buFont typeface="Arial" charset="0"/>
              <a:buChar char="•"/>
            </a:pPr>
            <a:r>
              <a:rPr lang="en-US" sz="1800" dirty="0" smtClean="0">
                <a:latin typeface="+mn-lt"/>
              </a:rPr>
              <a:t>But, does give an idea of</a:t>
            </a:r>
          </a:p>
          <a:p>
            <a:pPr marL="742950" lvl="1" indent="-285750">
              <a:lnSpc>
                <a:spcPct val="90000"/>
              </a:lnSpc>
              <a:spcBef>
                <a:spcPts val="600"/>
              </a:spcBef>
              <a:spcAft>
                <a:spcPts val="0"/>
              </a:spcAft>
              <a:buClr>
                <a:srgbClr val="1A2C64"/>
              </a:buClr>
              <a:buFont typeface="Arial" charset="0"/>
              <a:buChar char="•"/>
            </a:pPr>
            <a:r>
              <a:rPr lang="en-US" dirty="0" smtClean="0">
                <a:latin typeface="+mn-lt"/>
              </a:rPr>
              <a:t>Price</a:t>
            </a:r>
          </a:p>
          <a:p>
            <a:pPr marL="742950" lvl="1" indent="-285750">
              <a:lnSpc>
                <a:spcPct val="90000"/>
              </a:lnSpc>
              <a:spcBef>
                <a:spcPts val="600"/>
              </a:spcBef>
              <a:spcAft>
                <a:spcPts val="0"/>
              </a:spcAft>
              <a:buClr>
                <a:srgbClr val="1A2C64"/>
              </a:buClr>
              <a:buFont typeface="Arial" charset="0"/>
              <a:buChar char="•"/>
            </a:pPr>
            <a:r>
              <a:rPr lang="en-US" dirty="0" smtClean="0">
                <a:latin typeface="+mn-lt"/>
              </a:rPr>
              <a:t>Performance</a:t>
            </a:r>
          </a:p>
          <a:p>
            <a:pPr marL="285750" indent="-285750">
              <a:lnSpc>
                <a:spcPct val="90000"/>
              </a:lnSpc>
              <a:spcBef>
                <a:spcPts val="600"/>
              </a:spcBef>
              <a:spcAft>
                <a:spcPts val="0"/>
              </a:spcAft>
              <a:buClr>
                <a:srgbClr val="1A2C64"/>
              </a:buClr>
              <a:buFont typeface="Arial" charset="0"/>
              <a:buChar char="•"/>
            </a:pPr>
            <a:r>
              <a:rPr lang="en-US" sz="1800" dirty="0" smtClean="0">
                <a:latin typeface="+mn-lt"/>
              </a:rPr>
              <a:t>The general observation is that</a:t>
            </a:r>
          </a:p>
          <a:p>
            <a:pPr marL="800100" lvl="1" indent="-342900">
              <a:lnSpc>
                <a:spcPct val="90000"/>
              </a:lnSpc>
              <a:spcBef>
                <a:spcPts val="600"/>
              </a:spcBef>
              <a:spcAft>
                <a:spcPts val="0"/>
              </a:spcAft>
              <a:buClr>
                <a:srgbClr val="1A2C64"/>
              </a:buClr>
              <a:buFont typeface="Arial" charset="0"/>
              <a:buChar char="•"/>
            </a:pPr>
            <a:r>
              <a:rPr lang="en-US" sz="1800" dirty="0" smtClean="0">
                <a:latin typeface="+mn-lt"/>
              </a:rPr>
              <a:t>Performance goes up 10X/level.</a:t>
            </a:r>
          </a:p>
          <a:p>
            <a:pPr marL="800100" lvl="1" indent="-342900">
              <a:lnSpc>
                <a:spcPct val="90000"/>
              </a:lnSpc>
              <a:spcBef>
                <a:spcPts val="600"/>
              </a:spcBef>
              <a:spcAft>
                <a:spcPts val="0"/>
              </a:spcAft>
              <a:buClr>
                <a:srgbClr val="1A2C64"/>
              </a:buClr>
              <a:buFont typeface="Arial" charset="0"/>
              <a:buChar char="•"/>
            </a:pPr>
            <a:r>
              <a:rPr lang="en-US" sz="1800" dirty="0" smtClean="0">
                <a:latin typeface="+mn-lt"/>
              </a:rPr>
              <a:t>Price goes up 10x per level.</a:t>
            </a:r>
          </a:p>
          <a:p>
            <a:pPr marL="285750" indent="-285750">
              <a:lnSpc>
                <a:spcPct val="90000"/>
              </a:lnSpc>
              <a:spcBef>
                <a:spcPts val="600"/>
              </a:spcBef>
              <a:spcAft>
                <a:spcPts val="0"/>
              </a:spcAft>
              <a:buClr>
                <a:srgbClr val="1A2C64"/>
              </a:buClr>
              <a:buFont typeface="Arial" charset="0"/>
              <a:buChar char="•"/>
            </a:pPr>
            <a:r>
              <a:rPr lang="en-US" sz="1800" dirty="0" smtClean="0">
                <a:latin typeface="+mn-lt"/>
              </a:rPr>
              <a:t>Note: One major change is improved</a:t>
            </a:r>
            <a:br>
              <a:rPr lang="en-US" sz="1800" dirty="0" smtClean="0">
                <a:latin typeface="+mn-lt"/>
              </a:rPr>
            </a:br>
            <a:r>
              <a:rPr lang="en-US" sz="1800" dirty="0" smtClean="0">
                <a:latin typeface="+mn-lt"/>
              </a:rPr>
              <a:t>price performance of SDD relative</a:t>
            </a:r>
            <a:br>
              <a:rPr lang="en-US" sz="1800" dirty="0" smtClean="0">
                <a:latin typeface="+mn-lt"/>
              </a:rPr>
            </a:br>
            <a:r>
              <a:rPr lang="en-US" sz="1800" dirty="0" smtClean="0">
                <a:latin typeface="+mn-lt"/>
              </a:rPr>
              <a:t>to HDD for large data.</a:t>
            </a:r>
          </a:p>
        </p:txBody>
      </p:sp>
    </p:spTree>
    <p:extLst>
      <p:ext uri="{BB962C8B-B14F-4D97-AF65-F5344CB8AC3E}">
        <p14:creationId xmlns:p14="http://schemas.microsoft.com/office/powerpoint/2010/main" val="18002510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1">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1">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l1">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1">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l1">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1">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2845</TotalTime>
  <Words>3532</Words>
  <Application>Microsoft Macintosh PowerPoint</Application>
  <PresentationFormat>On-screen Show (16:9)</PresentationFormat>
  <Paragraphs>661</Paragraphs>
  <Slides>61</Slides>
  <Notes>18</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61</vt:i4>
      </vt:variant>
    </vt:vector>
  </HeadingPairs>
  <TitlesOfParts>
    <vt:vector size="78" baseType="lpstr">
      <vt:lpstr>-apple-system</vt:lpstr>
      <vt:lpstr>Amazon Ember</vt:lpstr>
      <vt:lpstr>Book Antiqua</vt:lpstr>
      <vt:lpstr>Calibri</vt:lpstr>
      <vt:lpstr>Century Schoolbook</vt:lpstr>
      <vt:lpstr>Courier New</vt:lpstr>
      <vt:lpstr>Mangal</vt:lpstr>
      <vt:lpstr>Monotype Sorts</vt:lpstr>
      <vt:lpstr>ＭＳ Ｐゴシック</vt:lpstr>
      <vt:lpstr>Museo Sans For Dell</vt:lpstr>
      <vt:lpstr>Times New Roman</vt:lpstr>
      <vt:lpstr>Wingdings</vt:lpstr>
      <vt:lpstr>Arial</vt:lpstr>
      <vt:lpstr>Office Theme</vt:lpstr>
      <vt:lpstr>l1</vt:lpstr>
      <vt:lpstr>1_l1</vt:lpstr>
      <vt:lpstr>2_l1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Disk Configuration</vt:lpstr>
      <vt:lpstr>Implications</vt:lpstr>
      <vt:lpstr>Data Access Patterns</vt:lpstr>
      <vt:lpstr>Disk Scheduling</vt:lpstr>
      <vt:lpstr>I/O Architecture</vt:lpstr>
      <vt:lpstr>PowerPoint Presentation</vt:lpstr>
      <vt:lpstr>I/O Architecture</vt:lpstr>
      <vt:lpstr>PowerPoint Presentation</vt:lpstr>
      <vt:lpstr>RAID (https://en.wikipedia.org/wiki/RAID)</vt:lpstr>
      <vt:lpstr>RAID (https://en.wikipedia.org/wiki/RAID)</vt:lpstr>
      <vt:lpstr>RAID-0 and RAID-1</vt:lpstr>
      <vt:lpstr>Mixed RAID Modes</vt:lpstr>
      <vt:lpstr>RAID-5</vt:lpstr>
      <vt:lpstr>Very Simple Parity Example</vt:lpstr>
      <vt:lpstr>PowerPoint Presentation</vt:lpstr>
      <vt:lpstr>Data Address Space (Overly Simply)</vt:lpstr>
      <vt:lpstr>Data Address Space (Overly Simply)</vt:lpstr>
      <vt:lpstr>Logical Block Addressing (https://gerardnico.com/wiki/data_storage/lba)</vt:lpstr>
      <vt:lpstr>Another View  (http://www.c-jump.com/CIS24/Slides/DiskDrives/D01_0150_chs_vs_lba.htm)</vt:lpstr>
      <vt:lpstr>Summary</vt:lpstr>
      <vt:lpstr>Summary</vt:lpstr>
      <vt:lpstr>PowerPoint Presentation</vt:lpstr>
      <vt:lpstr>Terminology</vt:lpstr>
      <vt:lpstr>Fixed Length Record</vt:lpstr>
      <vt:lpstr>Hypothetical Explanations</vt:lpstr>
      <vt:lpstr>Hypothetical Explanations</vt:lpstr>
      <vt:lpstr>Hypothetical Explanation</vt:lpstr>
      <vt:lpstr>Fixed Length Record</vt:lpstr>
      <vt:lpstr>Packing Fixed Length Blocks</vt:lpstr>
      <vt:lpstr>Variable Length Record</vt:lpstr>
      <vt:lpstr>Record Formats:  Fixed Length</vt:lpstr>
      <vt:lpstr>Record Formats: Variable Length</vt:lpstr>
      <vt:lpstr>INSERT, DELETE, UPDATE</vt:lpstr>
      <vt:lpstr>One (Simple) Solution is …</vt:lpstr>
      <vt:lpstr>One (Simple) Solution is …</vt:lpstr>
      <vt:lpstr>Page Formats: Fixed Length Records</vt:lpstr>
      <vt:lpstr>Page Formats: Variable Length Records</vt:lpstr>
      <vt:lpstr>Block and Record Addresses</vt:lpstr>
      <vt:lpstr>Data Address Space (Overly Simply)</vt:lpstr>
      <vt:lpstr>PowerPoint Presentation</vt:lpstr>
      <vt:lpstr>The Logical Concept</vt:lpstr>
      <vt:lpstr>When a Page is Requested ...</vt:lpstr>
      <vt:lpstr>More on Buffer Management</vt:lpstr>
      <vt:lpstr>Buffer Replacement Policy</vt:lpstr>
      <vt:lpstr>DBMS vs. OS File System</vt:lpstr>
      <vt:lpstr>Replacement Policy</vt:lpstr>
      <vt:lpstr>The “Clock Algorithm”</vt:lpstr>
      <vt:lpstr>Replacement Algorithm</vt:lpstr>
      <vt:lpstr>Summary</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256</cp:revision>
  <dcterms:created xsi:type="dcterms:W3CDTF">2010-04-12T23:12:02Z</dcterms:created>
  <dcterms:modified xsi:type="dcterms:W3CDTF">2018-10-24T17:21:31Z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